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6" r:id="rId2"/>
    <p:sldId id="290" r:id="rId3"/>
    <p:sldId id="263" r:id="rId4"/>
    <p:sldId id="262" r:id="rId5"/>
    <p:sldId id="270" r:id="rId6"/>
    <p:sldId id="269" r:id="rId7"/>
    <p:sldId id="267" r:id="rId8"/>
    <p:sldId id="268" r:id="rId9"/>
    <p:sldId id="285" r:id="rId10"/>
    <p:sldId id="286" r:id="rId11"/>
    <p:sldId id="277" r:id="rId12"/>
    <p:sldId id="278" r:id="rId13"/>
    <p:sldId id="279" r:id="rId14"/>
    <p:sldId id="280" r:id="rId15"/>
    <p:sldId id="281" r:id="rId16"/>
    <p:sldId id="282" r:id="rId17"/>
    <p:sldId id="287" r:id="rId18"/>
    <p:sldId id="289" r:id="rId19"/>
    <p:sldId id="288" r:id="rId20"/>
    <p:sldId id="274" r:id="rId21"/>
    <p:sldId id="272" r:id="rId22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 varScale="1">
        <p:scale>
          <a:sx n="60" d="100"/>
          <a:sy n="60" d="100"/>
        </p:scale>
        <p:origin x="725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3120" y="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105F17-28EB-45CD-9C66-97B72176D576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</dgm:pt>
    <dgm:pt modelId="{364078D6-8FED-41C8-A8C8-E406000D0665}">
      <dgm:prSet phldrT="[Текст]"/>
      <dgm:spPr/>
      <dgm:t>
        <a:bodyPr/>
        <a:lstStyle/>
        <a:p>
          <a:r>
            <a:rPr lang="ru-RU" dirty="0" smtClean="0"/>
            <a:t>Принцип преемственности </a:t>
          </a:r>
          <a:endParaRPr lang="ru-RU" dirty="0"/>
        </a:p>
      </dgm:t>
    </dgm:pt>
    <dgm:pt modelId="{32CBA98C-7C5B-4008-96E5-076BDDB03B6D}" type="parTrans" cxnId="{9567893B-63F8-42C8-BD84-F35D947B3FF3}">
      <dgm:prSet/>
      <dgm:spPr/>
      <dgm:t>
        <a:bodyPr/>
        <a:lstStyle/>
        <a:p>
          <a:endParaRPr lang="ru-RU"/>
        </a:p>
      </dgm:t>
    </dgm:pt>
    <dgm:pt modelId="{59666780-A02D-4E2D-AE23-A1BA667998D7}" type="sibTrans" cxnId="{9567893B-63F8-42C8-BD84-F35D947B3FF3}">
      <dgm:prSet/>
      <dgm:spPr/>
      <dgm:t>
        <a:bodyPr/>
        <a:lstStyle/>
        <a:p>
          <a:endParaRPr lang="ru-RU"/>
        </a:p>
      </dgm:t>
    </dgm:pt>
    <dgm:pt modelId="{DD7145BA-66C3-495E-AF8F-461D432CDB76}">
      <dgm:prSet phldrT="[Текст]"/>
      <dgm:spPr/>
      <dgm:t>
        <a:bodyPr/>
        <a:lstStyle/>
        <a:p>
          <a:r>
            <a:rPr lang="ru-RU" dirty="0" smtClean="0"/>
            <a:t>Принцип интеграции</a:t>
          </a:r>
          <a:endParaRPr lang="ru-RU" dirty="0"/>
        </a:p>
      </dgm:t>
    </dgm:pt>
    <dgm:pt modelId="{E91D7F4C-5283-4C5B-8E1C-058468DA19D5}" type="parTrans" cxnId="{3C66D6B9-0837-481A-8A42-13FE08D39205}">
      <dgm:prSet/>
      <dgm:spPr/>
      <dgm:t>
        <a:bodyPr/>
        <a:lstStyle/>
        <a:p>
          <a:endParaRPr lang="ru-RU"/>
        </a:p>
      </dgm:t>
    </dgm:pt>
    <dgm:pt modelId="{23C308F6-4669-4AF6-A381-190CC1669276}" type="sibTrans" cxnId="{3C66D6B9-0837-481A-8A42-13FE08D39205}">
      <dgm:prSet/>
      <dgm:spPr/>
      <dgm:t>
        <a:bodyPr/>
        <a:lstStyle/>
        <a:p>
          <a:endParaRPr lang="ru-RU"/>
        </a:p>
      </dgm:t>
    </dgm:pt>
    <dgm:pt modelId="{7E17F971-61F7-442D-A261-E706D4404330}">
      <dgm:prSet phldrT="[Текст]"/>
      <dgm:spPr/>
      <dgm:t>
        <a:bodyPr/>
        <a:lstStyle/>
        <a:p>
          <a:r>
            <a:rPr lang="ru-RU" dirty="0" smtClean="0"/>
            <a:t>Принцип активного использования обратной связи, оценки и мониторинга эффективности обучения</a:t>
          </a:r>
          <a:endParaRPr lang="ru-RU" dirty="0"/>
        </a:p>
      </dgm:t>
    </dgm:pt>
    <dgm:pt modelId="{59A0CA07-13C8-4FDA-9966-D7728A51FE75}" type="parTrans" cxnId="{0825699C-A362-49A9-AD86-3E6076947417}">
      <dgm:prSet/>
      <dgm:spPr/>
      <dgm:t>
        <a:bodyPr/>
        <a:lstStyle/>
        <a:p>
          <a:endParaRPr lang="ru-RU"/>
        </a:p>
      </dgm:t>
    </dgm:pt>
    <dgm:pt modelId="{11351295-B653-42DA-95AC-356F324FC3A3}" type="sibTrans" cxnId="{0825699C-A362-49A9-AD86-3E6076947417}">
      <dgm:prSet/>
      <dgm:spPr/>
      <dgm:t>
        <a:bodyPr/>
        <a:lstStyle/>
        <a:p>
          <a:endParaRPr lang="ru-RU"/>
        </a:p>
      </dgm:t>
    </dgm:pt>
    <dgm:pt modelId="{C70E2F27-D199-4A2E-819D-984611E06CD4}" type="pres">
      <dgm:prSet presAssocID="{C0105F17-28EB-45CD-9C66-97B72176D57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6F4C6DC-12EB-4DDF-BDC8-18EAA6AB7EDA}" type="pres">
      <dgm:prSet presAssocID="{364078D6-8FED-41C8-A8C8-E406000D0665}" presName="root" presStyleCnt="0"/>
      <dgm:spPr/>
    </dgm:pt>
    <dgm:pt modelId="{5F8EAFB2-8E69-4664-9B7A-77D88345E011}" type="pres">
      <dgm:prSet presAssocID="{364078D6-8FED-41C8-A8C8-E406000D0665}" presName="rootComposite" presStyleCnt="0"/>
      <dgm:spPr/>
    </dgm:pt>
    <dgm:pt modelId="{1F98F775-461C-4B10-901F-754030D57D15}" type="pres">
      <dgm:prSet presAssocID="{364078D6-8FED-41C8-A8C8-E406000D0665}" presName="rootText" presStyleLbl="node1" presStyleIdx="0" presStyleCnt="3" custScaleY="157954"/>
      <dgm:spPr/>
      <dgm:t>
        <a:bodyPr/>
        <a:lstStyle/>
        <a:p>
          <a:endParaRPr lang="ru-RU"/>
        </a:p>
      </dgm:t>
    </dgm:pt>
    <dgm:pt modelId="{05DA4909-0159-4D44-A721-7C996569BC84}" type="pres">
      <dgm:prSet presAssocID="{364078D6-8FED-41C8-A8C8-E406000D0665}" presName="rootConnector" presStyleLbl="node1" presStyleIdx="0" presStyleCnt="3"/>
      <dgm:spPr/>
      <dgm:t>
        <a:bodyPr/>
        <a:lstStyle/>
        <a:p>
          <a:endParaRPr lang="ru-RU"/>
        </a:p>
      </dgm:t>
    </dgm:pt>
    <dgm:pt modelId="{00DEC51D-0E96-492E-9A8B-6249BD98A945}" type="pres">
      <dgm:prSet presAssocID="{364078D6-8FED-41C8-A8C8-E406000D0665}" presName="childShape" presStyleCnt="0"/>
      <dgm:spPr/>
    </dgm:pt>
    <dgm:pt modelId="{0F54D2CC-1F02-427C-B5D2-AAE71200CBF5}" type="pres">
      <dgm:prSet presAssocID="{DD7145BA-66C3-495E-AF8F-461D432CDB76}" presName="root" presStyleCnt="0"/>
      <dgm:spPr/>
    </dgm:pt>
    <dgm:pt modelId="{E9BDCC6A-D7DC-4E28-9D00-87C81D8BCC50}" type="pres">
      <dgm:prSet presAssocID="{DD7145BA-66C3-495E-AF8F-461D432CDB76}" presName="rootComposite" presStyleCnt="0"/>
      <dgm:spPr/>
    </dgm:pt>
    <dgm:pt modelId="{9385519D-7A23-495A-AADD-0F2A81804305}" type="pres">
      <dgm:prSet presAssocID="{DD7145BA-66C3-495E-AF8F-461D432CDB76}" presName="rootText" presStyleLbl="node1" presStyleIdx="1" presStyleCnt="3" custScaleY="145671" custLinFactNeighborX="-9574" custLinFactNeighborY="3535"/>
      <dgm:spPr/>
      <dgm:t>
        <a:bodyPr/>
        <a:lstStyle/>
        <a:p>
          <a:endParaRPr lang="ru-RU"/>
        </a:p>
      </dgm:t>
    </dgm:pt>
    <dgm:pt modelId="{85211211-3525-4C36-8A57-5D66EB3C7270}" type="pres">
      <dgm:prSet presAssocID="{DD7145BA-66C3-495E-AF8F-461D432CDB76}" presName="rootConnector" presStyleLbl="node1" presStyleIdx="1" presStyleCnt="3"/>
      <dgm:spPr/>
      <dgm:t>
        <a:bodyPr/>
        <a:lstStyle/>
        <a:p>
          <a:endParaRPr lang="ru-RU"/>
        </a:p>
      </dgm:t>
    </dgm:pt>
    <dgm:pt modelId="{5E3720D5-8636-428A-B601-D0D665E2BA32}" type="pres">
      <dgm:prSet presAssocID="{DD7145BA-66C3-495E-AF8F-461D432CDB76}" presName="childShape" presStyleCnt="0"/>
      <dgm:spPr/>
    </dgm:pt>
    <dgm:pt modelId="{65E526FC-2B78-459D-9505-9EE3A00F8EE2}" type="pres">
      <dgm:prSet presAssocID="{7E17F971-61F7-442D-A261-E706D4404330}" presName="root" presStyleCnt="0"/>
      <dgm:spPr/>
    </dgm:pt>
    <dgm:pt modelId="{85395EA6-734A-42A8-8D4C-76E8ACF492AC}" type="pres">
      <dgm:prSet presAssocID="{7E17F971-61F7-442D-A261-E706D4404330}" presName="rootComposite" presStyleCnt="0"/>
      <dgm:spPr/>
    </dgm:pt>
    <dgm:pt modelId="{4DA04B40-91B0-4640-91F7-D7453997C129}" type="pres">
      <dgm:prSet presAssocID="{7E17F971-61F7-442D-A261-E706D4404330}" presName="rootText" presStyleLbl="node1" presStyleIdx="2" presStyleCnt="3" custScaleY="221080" custLinFactNeighborX="-19110" custLinFactNeighborY="-18994"/>
      <dgm:spPr/>
      <dgm:t>
        <a:bodyPr/>
        <a:lstStyle/>
        <a:p>
          <a:endParaRPr lang="ru-RU"/>
        </a:p>
      </dgm:t>
    </dgm:pt>
    <dgm:pt modelId="{020D8936-F269-42D7-9BD4-E9C7EB1F4A26}" type="pres">
      <dgm:prSet presAssocID="{7E17F971-61F7-442D-A261-E706D4404330}" presName="rootConnector" presStyleLbl="node1" presStyleIdx="2" presStyleCnt="3"/>
      <dgm:spPr/>
      <dgm:t>
        <a:bodyPr/>
        <a:lstStyle/>
        <a:p>
          <a:endParaRPr lang="ru-RU"/>
        </a:p>
      </dgm:t>
    </dgm:pt>
    <dgm:pt modelId="{6264987B-90D0-4644-AA05-5E5C4A8D00B6}" type="pres">
      <dgm:prSet presAssocID="{7E17F971-61F7-442D-A261-E706D4404330}" presName="childShape" presStyleCnt="0"/>
      <dgm:spPr/>
    </dgm:pt>
  </dgm:ptLst>
  <dgm:cxnLst>
    <dgm:cxn modelId="{F6C0219E-F69F-46D6-8FFD-A6E64C68D4E0}" type="presOf" srcId="{364078D6-8FED-41C8-A8C8-E406000D0665}" destId="{1F98F775-461C-4B10-901F-754030D57D15}" srcOrd="0" destOrd="0" presId="urn:microsoft.com/office/officeart/2005/8/layout/hierarchy3"/>
    <dgm:cxn modelId="{AC2D4393-24F2-4492-97FE-BB767959976E}" type="presOf" srcId="{C0105F17-28EB-45CD-9C66-97B72176D576}" destId="{C70E2F27-D199-4A2E-819D-984611E06CD4}" srcOrd="0" destOrd="0" presId="urn:microsoft.com/office/officeart/2005/8/layout/hierarchy3"/>
    <dgm:cxn modelId="{AB1F4426-A682-4811-AB4C-EC04003B563A}" type="presOf" srcId="{7E17F971-61F7-442D-A261-E706D4404330}" destId="{4DA04B40-91B0-4640-91F7-D7453997C129}" srcOrd="0" destOrd="0" presId="urn:microsoft.com/office/officeart/2005/8/layout/hierarchy3"/>
    <dgm:cxn modelId="{3CB749F3-5306-4D70-984B-D78BF9DB333F}" type="presOf" srcId="{DD7145BA-66C3-495E-AF8F-461D432CDB76}" destId="{9385519D-7A23-495A-AADD-0F2A81804305}" srcOrd="0" destOrd="0" presId="urn:microsoft.com/office/officeart/2005/8/layout/hierarchy3"/>
    <dgm:cxn modelId="{0825699C-A362-49A9-AD86-3E6076947417}" srcId="{C0105F17-28EB-45CD-9C66-97B72176D576}" destId="{7E17F971-61F7-442D-A261-E706D4404330}" srcOrd="2" destOrd="0" parTransId="{59A0CA07-13C8-4FDA-9966-D7728A51FE75}" sibTransId="{11351295-B653-42DA-95AC-356F324FC3A3}"/>
    <dgm:cxn modelId="{CB49AE61-6E48-4E9D-BD4B-673908AC3FDA}" type="presOf" srcId="{DD7145BA-66C3-495E-AF8F-461D432CDB76}" destId="{85211211-3525-4C36-8A57-5D66EB3C7270}" srcOrd="1" destOrd="0" presId="urn:microsoft.com/office/officeart/2005/8/layout/hierarchy3"/>
    <dgm:cxn modelId="{0628AC43-55F4-42CE-A158-736B5BBD7895}" type="presOf" srcId="{7E17F971-61F7-442D-A261-E706D4404330}" destId="{020D8936-F269-42D7-9BD4-E9C7EB1F4A26}" srcOrd="1" destOrd="0" presId="urn:microsoft.com/office/officeart/2005/8/layout/hierarchy3"/>
    <dgm:cxn modelId="{3C66D6B9-0837-481A-8A42-13FE08D39205}" srcId="{C0105F17-28EB-45CD-9C66-97B72176D576}" destId="{DD7145BA-66C3-495E-AF8F-461D432CDB76}" srcOrd="1" destOrd="0" parTransId="{E91D7F4C-5283-4C5B-8E1C-058468DA19D5}" sibTransId="{23C308F6-4669-4AF6-A381-190CC1669276}"/>
    <dgm:cxn modelId="{66423A29-7EC0-4585-86EB-E9805BBFDD89}" type="presOf" srcId="{364078D6-8FED-41C8-A8C8-E406000D0665}" destId="{05DA4909-0159-4D44-A721-7C996569BC84}" srcOrd="1" destOrd="0" presId="urn:microsoft.com/office/officeart/2005/8/layout/hierarchy3"/>
    <dgm:cxn modelId="{9567893B-63F8-42C8-BD84-F35D947B3FF3}" srcId="{C0105F17-28EB-45CD-9C66-97B72176D576}" destId="{364078D6-8FED-41C8-A8C8-E406000D0665}" srcOrd="0" destOrd="0" parTransId="{32CBA98C-7C5B-4008-96E5-076BDDB03B6D}" sibTransId="{59666780-A02D-4E2D-AE23-A1BA667998D7}"/>
    <dgm:cxn modelId="{A41D2E5F-B571-405C-9E8E-D734906CFA93}" type="presParOf" srcId="{C70E2F27-D199-4A2E-819D-984611E06CD4}" destId="{C6F4C6DC-12EB-4DDF-BDC8-18EAA6AB7EDA}" srcOrd="0" destOrd="0" presId="urn:microsoft.com/office/officeart/2005/8/layout/hierarchy3"/>
    <dgm:cxn modelId="{7DC1114F-EB47-40D7-8085-7F00BCB40275}" type="presParOf" srcId="{C6F4C6DC-12EB-4DDF-BDC8-18EAA6AB7EDA}" destId="{5F8EAFB2-8E69-4664-9B7A-77D88345E011}" srcOrd="0" destOrd="0" presId="urn:microsoft.com/office/officeart/2005/8/layout/hierarchy3"/>
    <dgm:cxn modelId="{FBBA0BF7-D232-4D5A-821E-E15F7A5335DF}" type="presParOf" srcId="{5F8EAFB2-8E69-4664-9B7A-77D88345E011}" destId="{1F98F775-461C-4B10-901F-754030D57D15}" srcOrd="0" destOrd="0" presId="urn:microsoft.com/office/officeart/2005/8/layout/hierarchy3"/>
    <dgm:cxn modelId="{38F216F9-301A-4579-9DA4-2CAC74B95A46}" type="presParOf" srcId="{5F8EAFB2-8E69-4664-9B7A-77D88345E011}" destId="{05DA4909-0159-4D44-A721-7C996569BC84}" srcOrd="1" destOrd="0" presId="urn:microsoft.com/office/officeart/2005/8/layout/hierarchy3"/>
    <dgm:cxn modelId="{B73FE772-2425-4F7A-BC1B-26968E26F97D}" type="presParOf" srcId="{C6F4C6DC-12EB-4DDF-BDC8-18EAA6AB7EDA}" destId="{00DEC51D-0E96-492E-9A8B-6249BD98A945}" srcOrd="1" destOrd="0" presId="urn:microsoft.com/office/officeart/2005/8/layout/hierarchy3"/>
    <dgm:cxn modelId="{E378EBB4-2A2A-475A-8552-1A076AEB9E56}" type="presParOf" srcId="{C70E2F27-D199-4A2E-819D-984611E06CD4}" destId="{0F54D2CC-1F02-427C-B5D2-AAE71200CBF5}" srcOrd="1" destOrd="0" presId="urn:microsoft.com/office/officeart/2005/8/layout/hierarchy3"/>
    <dgm:cxn modelId="{A2CD9411-2739-4C09-9CA1-41531FCFCB4A}" type="presParOf" srcId="{0F54D2CC-1F02-427C-B5D2-AAE71200CBF5}" destId="{E9BDCC6A-D7DC-4E28-9D00-87C81D8BCC50}" srcOrd="0" destOrd="0" presId="urn:microsoft.com/office/officeart/2005/8/layout/hierarchy3"/>
    <dgm:cxn modelId="{1ADCEABE-5405-4D37-BA89-DD0EF03335B9}" type="presParOf" srcId="{E9BDCC6A-D7DC-4E28-9D00-87C81D8BCC50}" destId="{9385519D-7A23-495A-AADD-0F2A81804305}" srcOrd="0" destOrd="0" presId="urn:microsoft.com/office/officeart/2005/8/layout/hierarchy3"/>
    <dgm:cxn modelId="{E9ACDF43-D6AA-4771-AA6A-5D8B2D4BA01A}" type="presParOf" srcId="{E9BDCC6A-D7DC-4E28-9D00-87C81D8BCC50}" destId="{85211211-3525-4C36-8A57-5D66EB3C7270}" srcOrd="1" destOrd="0" presId="urn:microsoft.com/office/officeart/2005/8/layout/hierarchy3"/>
    <dgm:cxn modelId="{C4C76640-6C94-4882-A3CE-7CEA79679B96}" type="presParOf" srcId="{0F54D2CC-1F02-427C-B5D2-AAE71200CBF5}" destId="{5E3720D5-8636-428A-B601-D0D665E2BA32}" srcOrd="1" destOrd="0" presId="urn:microsoft.com/office/officeart/2005/8/layout/hierarchy3"/>
    <dgm:cxn modelId="{B12E970C-0666-4A3A-A631-2E338866056F}" type="presParOf" srcId="{C70E2F27-D199-4A2E-819D-984611E06CD4}" destId="{65E526FC-2B78-459D-9505-9EE3A00F8EE2}" srcOrd="2" destOrd="0" presId="urn:microsoft.com/office/officeart/2005/8/layout/hierarchy3"/>
    <dgm:cxn modelId="{FFC27CDF-A315-41AC-9B37-E0FC48E81918}" type="presParOf" srcId="{65E526FC-2B78-459D-9505-9EE3A00F8EE2}" destId="{85395EA6-734A-42A8-8D4C-76E8ACF492AC}" srcOrd="0" destOrd="0" presId="urn:microsoft.com/office/officeart/2005/8/layout/hierarchy3"/>
    <dgm:cxn modelId="{B9939CEE-4A8C-4966-B1AA-E7520F9695C0}" type="presParOf" srcId="{85395EA6-734A-42A8-8D4C-76E8ACF492AC}" destId="{4DA04B40-91B0-4640-91F7-D7453997C129}" srcOrd="0" destOrd="0" presId="urn:microsoft.com/office/officeart/2005/8/layout/hierarchy3"/>
    <dgm:cxn modelId="{6F46D9AF-D205-4DD1-A621-7352A7A31F73}" type="presParOf" srcId="{85395EA6-734A-42A8-8D4C-76E8ACF492AC}" destId="{020D8936-F269-42D7-9BD4-E9C7EB1F4A26}" srcOrd="1" destOrd="0" presId="urn:microsoft.com/office/officeart/2005/8/layout/hierarchy3"/>
    <dgm:cxn modelId="{0D577A57-0BB5-4F29-A54C-31232503514C}" type="presParOf" srcId="{65E526FC-2B78-459D-9505-9EE3A00F8EE2}" destId="{6264987B-90D0-4644-AA05-5E5C4A8D00B6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A771C7-BD2D-45D8-9E26-5743BA783918}" type="doc">
      <dgm:prSet loTypeId="urn:microsoft.com/office/officeart/2005/8/layout/cycle6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811C71-284B-4AFB-B131-4422CA202B66}">
      <dgm:prSet phldrT="[Текст]"/>
      <dgm:spPr/>
      <dgm:t>
        <a:bodyPr/>
        <a:lstStyle/>
        <a:p>
          <a:r>
            <a:rPr lang="ru-RU" dirty="0" smtClean="0"/>
            <a:t>Предметная модель</a:t>
          </a:r>
          <a:endParaRPr lang="ru-RU" dirty="0"/>
        </a:p>
      </dgm:t>
    </dgm:pt>
    <dgm:pt modelId="{AEBEB1C4-76DC-410F-B31D-18BE91A8B444}" type="parTrans" cxnId="{143F5750-CCB7-4538-A1C3-20B9C98206B8}">
      <dgm:prSet/>
      <dgm:spPr/>
      <dgm:t>
        <a:bodyPr/>
        <a:lstStyle/>
        <a:p>
          <a:endParaRPr lang="ru-RU"/>
        </a:p>
      </dgm:t>
    </dgm:pt>
    <dgm:pt modelId="{7E0BE471-6E3F-44FB-882B-FDDF74463C51}" type="sibTrans" cxnId="{143F5750-CCB7-4538-A1C3-20B9C98206B8}">
      <dgm:prSet/>
      <dgm:spPr/>
      <dgm:t>
        <a:bodyPr/>
        <a:lstStyle/>
        <a:p>
          <a:endParaRPr lang="ru-RU"/>
        </a:p>
      </dgm:t>
    </dgm:pt>
    <dgm:pt modelId="{8C19571E-20CD-4699-9F61-661563476555}">
      <dgm:prSet phldrT="[Текст]"/>
      <dgm:spPr/>
      <dgm:t>
        <a:bodyPr/>
        <a:lstStyle/>
        <a:p>
          <a:r>
            <a:rPr lang="ru-RU" dirty="0" smtClean="0"/>
            <a:t>Внеурочная модель</a:t>
          </a:r>
          <a:endParaRPr lang="ru-RU" dirty="0"/>
        </a:p>
      </dgm:t>
    </dgm:pt>
    <dgm:pt modelId="{A90547A1-C047-4410-97E5-962A4C081762}" type="parTrans" cxnId="{896734CE-ECD5-4950-B8E5-BB0653021DB3}">
      <dgm:prSet/>
      <dgm:spPr/>
      <dgm:t>
        <a:bodyPr/>
        <a:lstStyle/>
        <a:p>
          <a:endParaRPr lang="ru-RU"/>
        </a:p>
      </dgm:t>
    </dgm:pt>
    <dgm:pt modelId="{B6BBE538-C07A-47A6-9A8A-3A4C358C1EDF}" type="sibTrans" cxnId="{896734CE-ECD5-4950-B8E5-BB0653021DB3}">
      <dgm:prSet/>
      <dgm:spPr/>
      <dgm:t>
        <a:bodyPr/>
        <a:lstStyle/>
        <a:p>
          <a:endParaRPr lang="ru-RU"/>
        </a:p>
      </dgm:t>
    </dgm:pt>
    <dgm:pt modelId="{6A39E775-938A-4A1E-829D-8592AB8D7301}">
      <dgm:prSet phldrT="[Текст]"/>
      <dgm:spPr/>
      <dgm:t>
        <a:bodyPr/>
        <a:lstStyle/>
        <a:p>
          <a:r>
            <a:rPr lang="ru-RU" dirty="0" smtClean="0"/>
            <a:t>Проектная форма внеурочной деятельности</a:t>
          </a:r>
          <a:endParaRPr lang="ru-RU" dirty="0"/>
        </a:p>
      </dgm:t>
    </dgm:pt>
    <dgm:pt modelId="{0CC2B2A8-FF9D-4735-B4BD-385800DE0AB1}" type="parTrans" cxnId="{56507095-A975-4EC5-AEC0-7BFE2ACABB0F}">
      <dgm:prSet/>
      <dgm:spPr/>
      <dgm:t>
        <a:bodyPr/>
        <a:lstStyle/>
        <a:p>
          <a:endParaRPr lang="ru-RU"/>
        </a:p>
      </dgm:t>
    </dgm:pt>
    <dgm:pt modelId="{D8850A47-AD01-4C69-B4EB-F89CCE6BBBD6}" type="sibTrans" cxnId="{56507095-A975-4EC5-AEC0-7BFE2ACABB0F}">
      <dgm:prSet/>
      <dgm:spPr/>
      <dgm:t>
        <a:bodyPr/>
        <a:lstStyle/>
        <a:p>
          <a:endParaRPr lang="ru-RU"/>
        </a:p>
      </dgm:t>
    </dgm:pt>
    <dgm:pt modelId="{377717C0-FE2F-4555-B37F-DD0B3442141D}" type="pres">
      <dgm:prSet presAssocID="{76A771C7-BD2D-45D8-9E26-5743BA78391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05CECE-1AF1-426E-92B6-A573F7022400}" type="pres">
      <dgm:prSet presAssocID="{34811C71-284B-4AFB-B131-4422CA202B6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549A1-74FD-48BB-8AE3-5443425F151B}" type="pres">
      <dgm:prSet presAssocID="{34811C71-284B-4AFB-B131-4422CA202B66}" presName="spNode" presStyleCnt="0"/>
      <dgm:spPr/>
    </dgm:pt>
    <dgm:pt modelId="{657C918C-26DC-4D15-AC1D-CF6BCAF5DEF0}" type="pres">
      <dgm:prSet presAssocID="{7E0BE471-6E3F-44FB-882B-FDDF74463C51}" presName="sibTrans" presStyleLbl="sibTrans1D1" presStyleIdx="0" presStyleCnt="3"/>
      <dgm:spPr/>
      <dgm:t>
        <a:bodyPr/>
        <a:lstStyle/>
        <a:p>
          <a:endParaRPr lang="ru-RU"/>
        </a:p>
      </dgm:t>
    </dgm:pt>
    <dgm:pt modelId="{EB222E3F-8EC5-44A9-A947-6E24F65F996D}" type="pres">
      <dgm:prSet presAssocID="{8C19571E-20CD-4699-9F61-66156347655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EF979F-A417-4CAA-BE8D-95A334EB35D0}" type="pres">
      <dgm:prSet presAssocID="{8C19571E-20CD-4699-9F61-661563476555}" presName="spNode" presStyleCnt="0"/>
      <dgm:spPr/>
    </dgm:pt>
    <dgm:pt modelId="{2662DBD7-C13F-4FD0-9DEE-7EDB9EA39552}" type="pres">
      <dgm:prSet presAssocID="{B6BBE538-C07A-47A6-9A8A-3A4C358C1EDF}" presName="sibTrans" presStyleLbl="sibTrans1D1" presStyleIdx="1" presStyleCnt="3"/>
      <dgm:spPr/>
      <dgm:t>
        <a:bodyPr/>
        <a:lstStyle/>
        <a:p>
          <a:endParaRPr lang="ru-RU"/>
        </a:p>
      </dgm:t>
    </dgm:pt>
    <dgm:pt modelId="{B12759E2-2121-4E02-808F-96865E9BBFD6}" type="pres">
      <dgm:prSet presAssocID="{6A39E775-938A-4A1E-829D-8592AB8D730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D04E46-3AFD-4A2D-A01F-A68507D74F4E}" type="pres">
      <dgm:prSet presAssocID="{6A39E775-938A-4A1E-829D-8592AB8D7301}" presName="spNode" presStyleCnt="0"/>
      <dgm:spPr/>
    </dgm:pt>
    <dgm:pt modelId="{89AF6386-0F8B-4C4F-B3DD-5E0B9888B11F}" type="pres">
      <dgm:prSet presAssocID="{D8850A47-AD01-4C69-B4EB-F89CCE6BBBD6}" presName="sibTrans" presStyleLbl="sibTrans1D1" presStyleIdx="2" presStyleCnt="3"/>
      <dgm:spPr/>
      <dgm:t>
        <a:bodyPr/>
        <a:lstStyle/>
        <a:p>
          <a:endParaRPr lang="ru-RU"/>
        </a:p>
      </dgm:t>
    </dgm:pt>
  </dgm:ptLst>
  <dgm:cxnLst>
    <dgm:cxn modelId="{DF620218-162A-4957-9FE4-67CA17BBA869}" type="presOf" srcId="{8C19571E-20CD-4699-9F61-661563476555}" destId="{EB222E3F-8EC5-44A9-A947-6E24F65F996D}" srcOrd="0" destOrd="0" presId="urn:microsoft.com/office/officeart/2005/8/layout/cycle6"/>
    <dgm:cxn modelId="{2BAABC89-FFCC-4CAA-BB7D-D2DB543B0803}" type="presOf" srcId="{6A39E775-938A-4A1E-829D-8592AB8D7301}" destId="{B12759E2-2121-4E02-808F-96865E9BBFD6}" srcOrd="0" destOrd="0" presId="urn:microsoft.com/office/officeart/2005/8/layout/cycle6"/>
    <dgm:cxn modelId="{896734CE-ECD5-4950-B8E5-BB0653021DB3}" srcId="{76A771C7-BD2D-45D8-9E26-5743BA783918}" destId="{8C19571E-20CD-4699-9F61-661563476555}" srcOrd="1" destOrd="0" parTransId="{A90547A1-C047-4410-97E5-962A4C081762}" sibTransId="{B6BBE538-C07A-47A6-9A8A-3A4C358C1EDF}"/>
    <dgm:cxn modelId="{F13B0561-D0CD-45CB-97D9-A970F21D7686}" type="presOf" srcId="{34811C71-284B-4AFB-B131-4422CA202B66}" destId="{2705CECE-1AF1-426E-92B6-A573F7022400}" srcOrd="0" destOrd="0" presId="urn:microsoft.com/office/officeart/2005/8/layout/cycle6"/>
    <dgm:cxn modelId="{56507095-A975-4EC5-AEC0-7BFE2ACABB0F}" srcId="{76A771C7-BD2D-45D8-9E26-5743BA783918}" destId="{6A39E775-938A-4A1E-829D-8592AB8D7301}" srcOrd="2" destOrd="0" parTransId="{0CC2B2A8-FF9D-4735-B4BD-385800DE0AB1}" sibTransId="{D8850A47-AD01-4C69-B4EB-F89CCE6BBBD6}"/>
    <dgm:cxn modelId="{4D11AD40-285A-4E50-828D-88032F6A629D}" type="presOf" srcId="{D8850A47-AD01-4C69-B4EB-F89CCE6BBBD6}" destId="{89AF6386-0F8B-4C4F-B3DD-5E0B9888B11F}" srcOrd="0" destOrd="0" presId="urn:microsoft.com/office/officeart/2005/8/layout/cycle6"/>
    <dgm:cxn modelId="{9BB91C4A-0824-45EB-B1C3-7AF9B326CDCD}" type="presOf" srcId="{B6BBE538-C07A-47A6-9A8A-3A4C358C1EDF}" destId="{2662DBD7-C13F-4FD0-9DEE-7EDB9EA39552}" srcOrd="0" destOrd="0" presId="urn:microsoft.com/office/officeart/2005/8/layout/cycle6"/>
    <dgm:cxn modelId="{7FEA7FF4-11ED-43A3-91AA-711A78077E65}" type="presOf" srcId="{76A771C7-BD2D-45D8-9E26-5743BA783918}" destId="{377717C0-FE2F-4555-B37F-DD0B3442141D}" srcOrd="0" destOrd="0" presId="urn:microsoft.com/office/officeart/2005/8/layout/cycle6"/>
    <dgm:cxn modelId="{BAC67211-4F8B-431E-BE36-AD908CB13404}" type="presOf" srcId="{7E0BE471-6E3F-44FB-882B-FDDF74463C51}" destId="{657C918C-26DC-4D15-AC1D-CF6BCAF5DEF0}" srcOrd="0" destOrd="0" presId="urn:microsoft.com/office/officeart/2005/8/layout/cycle6"/>
    <dgm:cxn modelId="{143F5750-CCB7-4538-A1C3-20B9C98206B8}" srcId="{76A771C7-BD2D-45D8-9E26-5743BA783918}" destId="{34811C71-284B-4AFB-B131-4422CA202B66}" srcOrd="0" destOrd="0" parTransId="{AEBEB1C4-76DC-410F-B31D-18BE91A8B444}" sibTransId="{7E0BE471-6E3F-44FB-882B-FDDF74463C51}"/>
    <dgm:cxn modelId="{884DC06B-0FD2-48D9-ABE8-BED6519E8AF4}" type="presParOf" srcId="{377717C0-FE2F-4555-B37F-DD0B3442141D}" destId="{2705CECE-1AF1-426E-92B6-A573F7022400}" srcOrd="0" destOrd="0" presId="urn:microsoft.com/office/officeart/2005/8/layout/cycle6"/>
    <dgm:cxn modelId="{09D29A9A-D40E-48CE-AA94-E9F163DBFF8A}" type="presParOf" srcId="{377717C0-FE2F-4555-B37F-DD0B3442141D}" destId="{4CD549A1-74FD-48BB-8AE3-5443425F151B}" srcOrd="1" destOrd="0" presId="urn:microsoft.com/office/officeart/2005/8/layout/cycle6"/>
    <dgm:cxn modelId="{C665936D-A8E7-4D9F-B9C4-37C5894C393E}" type="presParOf" srcId="{377717C0-FE2F-4555-B37F-DD0B3442141D}" destId="{657C918C-26DC-4D15-AC1D-CF6BCAF5DEF0}" srcOrd="2" destOrd="0" presId="urn:microsoft.com/office/officeart/2005/8/layout/cycle6"/>
    <dgm:cxn modelId="{9D699CEC-A296-4C16-AA90-0EC0E6E07FD9}" type="presParOf" srcId="{377717C0-FE2F-4555-B37F-DD0B3442141D}" destId="{EB222E3F-8EC5-44A9-A947-6E24F65F996D}" srcOrd="3" destOrd="0" presId="urn:microsoft.com/office/officeart/2005/8/layout/cycle6"/>
    <dgm:cxn modelId="{D264D406-9D82-4113-84F0-12848614D94B}" type="presParOf" srcId="{377717C0-FE2F-4555-B37F-DD0B3442141D}" destId="{18EF979F-A417-4CAA-BE8D-95A334EB35D0}" srcOrd="4" destOrd="0" presId="urn:microsoft.com/office/officeart/2005/8/layout/cycle6"/>
    <dgm:cxn modelId="{5A01F6C8-732C-441B-BACF-63719B7480FC}" type="presParOf" srcId="{377717C0-FE2F-4555-B37F-DD0B3442141D}" destId="{2662DBD7-C13F-4FD0-9DEE-7EDB9EA39552}" srcOrd="5" destOrd="0" presId="urn:microsoft.com/office/officeart/2005/8/layout/cycle6"/>
    <dgm:cxn modelId="{17438465-D2CD-4D87-B3FF-167D2A08B837}" type="presParOf" srcId="{377717C0-FE2F-4555-B37F-DD0B3442141D}" destId="{B12759E2-2121-4E02-808F-96865E9BBFD6}" srcOrd="6" destOrd="0" presId="urn:microsoft.com/office/officeart/2005/8/layout/cycle6"/>
    <dgm:cxn modelId="{62B9A8FE-6257-447C-BAC7-FEF603EB59D3}" type="presParOf" srcId="{377717C0-FE2F-4555-B37F-DD0B3442141D}" destId="{E1D04E46-3AFD-4A2D-A01F-A68507D74F4E}" srcOrd="7" destOrd="0" presId="urn:microsoft.com/office/officeart/2005/8/layout/cycle6"/>
    <dgm:cxn modelId="{92B9DCE6-193E-4961-9108-0A13608063EC}" type="presParOf" srcId="{377717C0-FE2F-4555-B37F-DD0B3442141D}" destId="{89AF6386-0F8B-4C4F-B3DD-5E0B9888B11F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98F775-461C-4B10-901F-754030D57D15}">
      <dsp:nvSpPr>
        <dsp:cNvPr id="0" name=""/>
        <dsp:cNvSpPr/>
      </dsp:nvSpPr>
      <dsp:spPr>
        <a:xfrm>
          <a:off x="1072" y="629406"/>
          <a:ext cx="2509416" cy="19818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Принцип преемственности </a:t>
          </a:r>
          <a:endParaRPr lang="ru-RU" sz="2300" kern="1200" dirty="0"/>
        </a:p>
      </dsp:txBody>
      <dsp:txXfrm>
        <a:off x="59119" y="687453"/>
        <a:ext cx="2393322" cy="1865767"/>
      </dsp:txXfrm>
    </dsp:sp>
    <dsp:sp modelId="{9385519D-7A23-495A-AADD-0F2A81804305}">
      <dsp:nvSpPr>
        <dsp:cNvPr id="0" name=""/>
        <dsp:cNvSpPr/>
      </dsp:nvSpPr>
      <dsp:spPr>
        <a:xfrm>
          <a:off x="2897590" y="673760"/>
          <a:ext cx="2509416" cy="18277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Принцип интеграции</a:t>
          </a:r>
          <a:endParaRPr lang="ru-RU" sz="2300" kern="1200" dirty="0"/>
        </a:p>
      </dsp:txBody>
      <dsp:txXfrm>
        <a:off x="2951123" y="727293"/>
        <a:ext cx="2402350" cy="1720679"/>
      </dsp:txXfrm>
    </dsp:sp>
    <dsp:sp modelId="{4DA04B40-91B0-4640-91F7-D7453997C129}">
      <dsp:nvSpPr>
        <dsp:cNvPr id="0" name=""/>
        <dsp:cNvSpPr/>
      </dsp:nvSpPr>
      <dsp:spPr>
        <a:xfrm>
          <a:off x="5795063" y="391087"/>
          <a:ext cx="2509416" cy="2773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Принцип активного использования обратной связи, оценки и мониторинга эффективности обучения</a:t>
          </a:r>
          <a:endParaRPr lang="ru-RU" sz="2300" kern="1200" dirty="0"/>
        </a:p>
      </dsp:txBody>
      <dsp:txXfrm>
        <a:off x="5868561" y="464585"/>
        <a:ext cx="2362420" cy="26269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05CECE-1AF1-426E-92B6-A573F7022400}">
      <dsp:nvSpPr>
        <dsp:cNvPr id="0" name=""/>
        <dsp:cNvSpPr/>
      </dsp:nvSpPr>
      <dsp:spPr>
        <a:xfrm>
          <a:off x="3508367" y="1146"/>
          <a:ext cx="1947877" cy="12661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Предметная модель</a:t>
          </a:r>
          <a:endParaRPr lang="ru-RU" sz="1800" kern="1200" dirty="0"/>
        </a:p>
      </dsp:txBody>
      <dsp:txXfrm>
        <a:off x="3570174" y="62953"/>
        <a:ext cx="1824263" cy="1142506"/>
      </dsp:txXfrm>
    </dsp:sp>
    <dsp:sp modelId="{657C918C-26DC-4D15-AC1D-CF6BCAF5DEF0}">
      <dsp:nvSpPr>
        <dsp:cNvPr id="0" name=""/>
        <dsp:cNvSpPr/>
      </dsp:nvSpPr>
      <dsp:spPr>
        <a:xfrm>
          <a:off x="2792482" y="634206"/>
          <a:ext cx="3379647" cy="3379647"/>
        </a:xfrm>
        <a:custGeom>
          <a:avLst/>
          <a:gdLst/>
          <a:ahLst/>
          <a:cxnLst/>
          <a:rect l="0" t="0" r="0" b="0"/>
          <a:pathLst>
            <a:path>
              <a:moveTo>
                <a:pt x="2677936" y="319007"/>
              </a:moveTo>
              <a:arcTo wR="1689823" hR="1689823" stAng="18347091" swAng="364961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222E3F-8EC5-44A9-A947-6E24F65F996D}">
      <dsp:nvSpPr>
        <dsp:cNvPr id="0" name=""/>
        <dsp:cNvSpPr/>
      </dsp:nvSpPr>
      <dsp:spPr>
        <a:xfrm>
          <a:off x="4971797" y="2535881"/>
          <a:ext cx="1947877" cy="12661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Внеурочная модель</a:t>
          </a:r>
          <a:endParaRPr lang="ru-RU" sz="1800" kern="1200" dirty="0"/>
        </a:p>
      </dsp:txBody>
      <dsp:txXfrm>
        <a:off x="5033604" y="2597688"/>
        <a:ext cx="1824263" cy="1142506"/>
      </dsp:txXfrm>
    </dsp:sp>
    <dsp:sp modelId="{2662DBD7-C13F-4FD0-9DEE-7EDB9EA39552}">
      <dsp:nvSpPr>
        <dsp:cNvPr id="0" name=""/>
        <dsp:cNvSpPr/>
      </dsp:nvSpPr>
      <dsp:spPr>
        <a:xfrm>
          <a:off x="2792482" y="634206"/>
          <a:ext cx="3379647" cy="3379647"/>
        </a:xfrm>
        <a:custGeom>
          <a:avLst/>
          <a:gdLst/>
          <a:ahLst/>
          <a:cxnLst/>
          <a:rect l="0" t="0" r="0" b="0"/>
          <a:pathLst>
            <a:path>
              <a:moveTo>
                <a:pt x="2494663" y="3175668"/>
              </a:moveTo>
              <a:arcTo wR="1689823" hR="1689823" stAng="3693411" swAng="341317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2759E2-2121-4E02-808F-96865E9BBFD6}">
      <dsp:nvSpPr>
        <dsp:cNvPr id="0" name=""/>
        <dsp:cNvSpPr/>
      </dsp:nvSpPr>
      <dsp:spPr>
        <a:xfrm>
          <a:off x="2044937" y="2535881"/>
          <a:ext cx="1947877" cy="12661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Проектная форма внеурочной деятельности</a:t>
          </a:r>
          <a:endParaRPr lang="ru-RU" sz="1800" kern="1200" dirty="0"/>
        </a:p>
      </dsp:txBody>
      <dsp:txXfrm>
        <a:off x="2106744" y="2597688"/>
        <a:ext cx="1824263" cy="1142506"/>
      </dsp:txXfrm>
    </dsp:sp>
    <dsp:sp modelId="{89AF6386-0F8B-4C4F-B3DD-5E0B9888B11F}">
      <dsp:nvSpPr>
        <dsp:cNvPr id="0" name=""/>
        <dsp:cNvSpPr/>
      </dsp:nvSpPr>
      <dsp:spPr>
        <a:xfrm>
          <a:off x="2792482" y="634206"/>
          <a:ext cx="3379647" cy="3379647"/>
        </a:xfrm>
        <a:custGeom>
          <a:avLst/>
          <a:gdLst/>
          <a:ahLst/>
          <a:cxnLst/>
          <a:rect l="0" t="0" r="0" b="0"/>
          <a:pathLst>
            <a:path>
              <a:moveTo>
                <a:pt x="11238" y="1884393"/>
              </a:moveTo>
              <a:arcTo wR="1689823" hR="1689823" stAng="10403291" swAng="364961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775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3320" y="404664"/>
            <a:ext cx="4557192" cy="2736304"/>
          </a:xfrm>
        </p:spPr>
        <p:txBody>
          <a:bodyPr/>
          <a:lstStyle>
            <a:lvl1pPr>
              <a:defRPr b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080" y="5805264"/>
            <a:ext cx="4557192" cy="1152128"/>
          </a:xfrm>
        </p:spPr>
        <p:txBody>
          <a:bodyPr>
            <a:noAutofit/>
          </a:bodyPr>
          <a:lstStyle/>
          <a:p>
            <a:pPr algn="r"/>
            <a:r>
              <a:rPr lang="ru-RU" sz="1800" dirty="0"/>
              <a:t>Подготовила учитель математики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МБОУ </a:t>
            </a:r>
            <a:r>
              <a:rPr lang="ru-RU" sz="1800" dirty="0"/>
              <a:t>ЛСОШ №5</a:t>
            </a:r>
            <a:br>
              <a:rPr lang="ru-RU" sz="1800" dirty="0"/>
            </a:br>
            <a:r>
              <a:rPr lang="ru-RU" sz="1800" dirty="0"/>
              <a:t>Гранкина Ирина Александровна</a:t>
            </a:r>
            <a:endParaRPr lang="ru-RU" sz="1800" b="1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0" y="260648"/>
            <a:ext cx="4716016" cy="22636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dirty="0" smtClean="0"/>
              <a:t>Формирование финансовой грамотности на уроках математики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425031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26268"/>
            <a:ext cx="6048672" cy="6841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136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6287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4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20"/>
            <a:ext cx="9144000" cy="6615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568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32862" cy="6549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09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712968" cy="653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613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" y="6474"/>
            <a:ext cx="8963322" cy="672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16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6" y="0"/>
            <a:ext cx="9125694" cy="6844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546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31640" y="1700808"/>
            <a:ext cx="7812360" cy="504056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3300" dirty="0" smtClean="0"/>
              <a:t>Алексей Юрьевич решил построить </a:t>
            </a:r>
            <a:r>
              <a:rPr lang="ru-RU" sz="3300" dirty="0"/>
              <a:t>на дачном участке теплицу длиной </a:t>
            </a:r>
          </a:p>
          <a:p>
            <a:pPr marL="0" indent="0">
              <a:buNone/>
            </a:pPr>
            <a:r>
              <a:rPr lang="ru-RU" sz="3300" dirty="0"/>
              <a:t>NP = 5,5 м. Для этого он сделал прямоугольный фундамент. Для каркаса </a:t>
            </a:r>
          </a:p>
          <a:p>
            <a:pPr marL="0" indent="0">
              <a:buNone/>
            </a:pPr>
            <a:r>
              <a:rPr lang="ru-RU" sz="3300" dirty="0"/>
              <a:t>теплицы Алексей Юрьевич заказывает металлические дуги в форме </a:t>
            </a:r>
          </a:p>
          <a:p>
            <a:pPr marL="0" indent="0">
              <a:buNone/>
            </a:pPr>
            <a:r>
              <a:rPr lang="ru-RU" sz="3300" dirty="0"/>
              <a:t>полуокружностей длиной 5,8 м каждая и плёнку для обтяжки. В передней </a:t>
            </a:r>
          </a:p>
          <a:p>
            <a:pPr marL="0" indent="0">
              <a:buNone/>
            </a:pPr>
            <a:r>
              <a:rPr lang="ru-RU" sz="3300" dirty="0"/>
              <a:t>стенке планируется вход, показанный на рисунке прямоугольником ACDB. </a:t>
            </a:r>
          </a:p>
          <a:p>
            <a:pPr marL="0" indent="0">
              <a:buNone/>
            </a:pPr>
            <a:r>
              <a:rPr lang="ru-RU" sz="3300" dirty="0"/>
              <a:t>Точки A и B— середины отрезков MO и ON соответственно. </a:t>
            </a:r>
          </a:p>
          <a:p>
            <a:pPr marL="0" indent="0">
              <a:buNone/>
            </a:pPr>
            <a:r>
              <a:rPr lang="ru-RU" sz="3300" dirty="0"/>
              <a:t>1) Какое наименьшее количество дуг нужно заказать, чтобы расстояние между соседними дугами было не более 60 см? </a:t>
            </a:r>
          </a:p>
          <a:p>
            <a:pPr marL="0" indent="0">
              <a:buNone/>
            </a:pPr>
            <a:r>
              <a:rPr lang="ru-RU" sz="3300" dirty="0"/>
              <a:t>2) Найдите примерную ширину MN теплицы в метрах. Число π возьмите </a:t>
            </a:r>
          </a:p>
          <a:p>
            <a:pPr marL="0" indent="0">
              <a:buNone/>
            </a:pPr>
            <a:r>
              <a:rPr lang="ru-RU" sz="3300" dirty="0"/>
              <a:t>равным 3,14. Результат округлите до десятых. </a:t>
            </a:r>
          </a:p>
          <a:p>
            <a:pPr marL="0" indent="0">
              <a:buNone/>
            </a:pPr>
            <a:r>
              <a:rPr lang="ru-RU" sz="3300" dirty="0"/>
              <a:t>3) Найдите примерную площадь участка внутри теплицы в квадратных метрах. </a:t>
            </a:r>
          </a:p>
          <a:p>
            <a:pPr marL="0" indent="0">
              <a:buNone/>
            </a:pPr>
            <a:r>
              <a:rPr lang="ru-RU" sz="3300" dirty="0"/>
              <a:t>4) Сколько квадратных метров плёнки нужно купить для теплицы с учётом </a:t>
            </a:r>
          </a:p>
          <a:p>
            <a:pPr marL="0" indent="0">
              <a:buNone/>
            </a:pPr>
            <a:r>
              <a:rPr lang="ru-RU" sz="3300" dirty="0"/>
              <a:t>передней и задней стенок, включая дверь? Для крепежа плёнку нужно покупать с запасом 10 %. Число π возьмите равным 3,14. Ответ округлите до целых. </a:t>
            </a:r>
          </a:p>
          <a:p>
            <a:pPr marL="0" indent="0">
              <a:buNone/>
            </a:pPr>
            <a:r>
              <a:rPr lang="ru-RU" sz="3300" dirty="0"/>
              <a:t>5) Найдите примерную высоту входа в теплицу в метрах. Число π возьмите </a:t>
            </a:r>
          </a:p>
          <a:p>
            <a:pPr marL="0" indent="0">
              <a:buNone/>
            </a:pPr>
            <a:r>
              <a:rPr lang="ru-RU" sz="3300" dirty="0"/>
              <a:t>равным 3,14. Ответ округлите до десятых. 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3" y="188641"/>
            <a:ext cx="4054202" cy="15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852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</p:nvPr>
        </p:nvGraphicFramePr>
        <p:xfrm>
          <a:off x="179388" y="3925520"/>
          <a:ext cx="4321174" cy="364272"/>
        </p:xfrm>
        <a:graphic>
          <a:graphicData uri="http://schemas.openxmlformats.org/drawingml/2006/table">
            <a:tbl>
              <a:tblPr/>
              <a:tblGrid>
                <a:gridCol w="2160587"/>
                <a:gridCol w="2160587"/>
              </a:tblGrid>
              <a:tr h="179906">
                <a:tc>
                  <a:txBody>
                    <a:bodyPr/>
                    <a:lstStyle/>
                    <a:p>
                      <a:pPr algn="ctr"/>
                      <a:endParaRPr lang="ru-RU" sz="900">
                        <a:effectLst/>
                      </a:endParaRPr>
                    </a:p>
                  </a:txBody>
                  <a:tcPr marL="44976" marR="44976" marT="22488" marB="2248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>
                        <a:effectLst/>
                      </a:endParaRPr>
                    </a:p>
                  </a:txBody>
                  <a:tcPr marL="44976" marR="44976" marT="22488" marB="2248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06"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effectLst/>
                        </a:rPr>
                        <a:t>Рис. 1</a:t>
                      </a:r>
                    </a:p>
                  </a:txBody>
                  <a:tcPr marL="44976" marR="44976" marT="22488" marB="2248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effectLst/>
                        </a:rPr>
                        <a:t>Рис. 2</a:t>
                      </a:r>
                    </a:p>
                  </a:txBody>
                  <a:tcPr marL="44976" marR="44976" marT="22488" marB="2248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043608" y="831195"/>
            <a:ext cx="8077605" cy="5416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Хозяин выбрал дровяную печь (рис. 1). Чертёж передней панели печи показан на рисунке 2.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5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                                             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 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Печь снабжена кожухом вокруг дверцы топки. Верхняя часть кожуха выполнена в виде арки, приваренной к передней стенке печки по дуге окружности с центром в середине нижней части кожуха (см. рис. 2).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Для установки печки хозяину понадобилось узнать радиус закругления арки R. Размеры кожуха в сантиметрах показаны на рисунке. Найдите радиус закругления арки в сантиметрах.</a:t>
            </a:r>
          </a:p>
        </p:txBody>
      </p:sp>
      <p:pic>
        <p:nvPicPr>
          <p:cNvPr id="1026" name="Picture 2" descr="https://math-oge.sdamgia.ru/pics/xs3qstsrc7827BA78296691374FBD1E6BCA1798FD_2_15865954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57912"/>
            <a:ext cx="1800225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ttps://math-oge.sdamgia.ru/pics/xs3qstsrcABE6F8797CD2A4B843B9C68540D8C5BC_3_158659544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057525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861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6" y="1556792"/>
            <a:ext cx="885019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12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700808"/>
            <a:ext cx="4967536" cy="372565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Заседание МО по изучению функциональной грамотности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414582"/>
            <a:ext cx="4575944" cy="3431958"/>
          </a:xfrm>
        </p:spPr>
      </p:pic>
    </p:spTree>
    <p:extLst>
      <p:ext uri="{BB962C8B-B14F-4D97-AF65-F5344CB8AC3E}">
        <p14:creationId xmlns:p14="http://schemas.microsoft.com/office/powerpoint/2010/main" val="80681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dirty="0" smtClean="0"/>
              <a:t>Ожидаемые результаты</a:t>
            </a:r>
            <a:endParaRPr lang="ru-RU" sz="35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9512" y="2060849"/>
            <a:ext cx="5472608" cy="316835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54" y="2840452"/>
            <a:ext cx="3351517" cy="2777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1628056" y="3805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331912" y="2213248"/>
            <a:ext cx="6184304" cy="4528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300" dirty="0" smtClean="0"/>
              <a:t>—пользоваться на </a:t>
            </a:r>
            <a:r>
              <a:rPr lang="ru-RU" sz="4300" dirty="0"/>
              <a:t>базовом уровне </a:t>
            </a:r>
            <a:r>
              <a:rPr lang="ru-RU" sz="4300" dirty="0" smtClean="0"/>
              <a:t>понятиями: </a:t>
            </a:r>
            <a:r>
              <a:rPr lang="ru-RU" sz="4300" dirty="0"/>
              <a:t>цена товара, скидка, распродажа, продажа по акции, сбережение и увеличение капитала;</a:t>
            </a:r>
          </a:p>
          <a:p>
            <a:r>
              <a:rPr lang="ru-RU" sz="4300" dirty="0" smtClean="0"/>
              <a:t>— пользоваться на </a:t>
            </a:r>
            <a:r>
              <a:rPr lang="ru-RU" sz="4300" dirty="0"/>
              <a:t>базовом уровне понятиями: бюджет и доход страны, средства, выделяемые на образование, медицинское обслуживание, стоимость строительства </a:t>
            </a:r>
            <a:r>
              <a:rPr lang="ru-RU" sz="4300" dirty="0" smtClean="0"/>
              <a:t>объектов народного </a:t>
            </a:r>
            <a:r>
              <a:rPr lang="ru-RU" sz="4300" dirty="0"/>
              <a:t>хозяйства; бюджет семьи, статьи расходов </a:t>
            </a:r>
            <a:r>
              <a:rPr lang="ru-RU" sz="4300" dirty="0" smtClean="0"/>
              <a:t>семьи, взаимосвязь </a:t>
            </a:r>
            <a:r>
              <a:rPr lang="ru-RU" sz="4300" dirty="0"/>
              <a:t>доходов и расходов и др.;</a:t>
            </a:r>
          </a:p>
          <a:p>
            <a:r>
              <a:rPr lang="ru-RU" sz="4300" dirty="0" smtClean="0"/>
              <a:t>— пользоваться </a:t>
            </a:r>
            <a:r>
              <a:rPr lang="ru-RU" sz="4300" dirty="0"/>
              <a:t>денежными знаками (купюрами, монетами);</a:t>
            </a:r>
          </a:p>
          <a:p>
            <a:r>
              <a:rPr lang="ru-RU" sz="4300" dirty="0" smtClean="0"/>
              <a:t>— применять </a:t>
            </a:r>
            <a:r>
              <a:rPr lang="ru-RU" sz="4300" dirty="0"/>
              <a:t>формулу стоимости покупки для расчета цены, стоимости или количества товара;</a:t>
            </a:r>
          </a:p>
          <a:p>
            <a:r>
              <a:rPr lang="ru-RU" sz="4300" dirty="0"/>
              <a:t>— оценивать достаточность имеющейся суммы денег для покупки товара, вычислять причитающуюся сдачу;</a:t>
            </a:r>
          </a:p>
          <a:p>
            <a:r>
              <a:rPr lang="ru-RU" sz="4300" dirty="0"/>
              <a:t>— решать задачи на стоимость товаров и услуг, выбор оптимального варианта покупки с помощью составления числовых выражений;</a:t>
            </a:r>
          </a:p>
          <a:p>
            <a:r>
              <a:rPr lang="ru-RU" sz="4300" dirty="0"/>
              <a:t>— решать задачи на простые проценты и банковские проценты, изменение процентной базы (повышение и понижение цен на товары);</a:t>
            </a:r>
          </a:p>
          <a:p>
            <a:r>
              <a:rPr lang="ru-RU" sz="4300" dirty="0"/>
              <a:t>— рассчитывать зарплату, налоги, премию;</a:t>
            </a:r>
          </a:p>
          <a:p>
            <a:r>
              <a:rPr lang="ru-RU" sz="4300" dirty="0"/>
              <a:t>— принимать участие в расчетах семейного бюджета.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94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628056" y="3805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5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852936"/>
            <a:ext cx="3351517" cy="2777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30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Финансовая грамотность: </a:t>
            </a:r>
            <a:endParaRPr lang="ru-RU" dirty="0"/>
          </a:p>
        </p:txBody>
      </p:sp>
      <p:sp>
        <p:nvSpPr>
          <p:cNvPr id="24" name="Line 253"/>
          <p:cNvSpPr>
            <a:spLocks noChangeShapeType="1"/>
          </p:cNvSpPr>
          <p:nvPr/>
        </p:nvSpPr>
        <p:spPr bwMode="gray">
          <a:xfrm>
            <a:off x="2579712" y="5277937"/>
            <a:ext cx="4800600" cy="0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Rectangle 254"/>
          <p:cNvSpPr>
            <a:spLocks noChangeArrowheads="1"/>
          </p:cNvSpPr>
          <p:nvPr/>
        </p:nvSpPr>
        <p:spPr bwMode="gray">
          <a:xfrm rot="3419336">
            <a:off x="2295549" y="4701675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2579712" y="2763337"/>
            <a:ext cx="4800600" cy="0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223541" y="2187075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2985305" y="2255289"/>
            <a:ext cx="566283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</a:rPr>
              <a:t>Планирования личных финансов и бюджета семьи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2579712" y="3601537"/>
            <a:ext cx="4800600" cy="0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 dirty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295549" y="3025275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2581300" y="4438150"/>
            <a:ext cx="4799012" cy="1587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2295549" y="3863475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779912" y="3143048"/>
            <a:ext cx="184731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endParaRPr lang="en-US" sz="2400" dirty="0">
              <a:solidFill>
                <a:schemeClr val="accent4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1" name="Text Box 270"/>
          <p:cNvSpPr txBox="1">
            <a:spLocks noChangeArrowheads="1"/>
          </p:cNvSpPr>
          <p:nvPr/>
        </p:nvSpPr>
        <p:spPr bwMode="gray">
          <a:xfrm>
            <a:off x="3203848" y="3963785"/>
            <a:ext cx="332591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</a:rPr>
              <a:t>Инвестирование сбережений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2" name="Text Box 271"/>
          <p:cNvSpPr txBox="1">
            <a:spLocks noChangeArrowheads="1"/>
          </p:cNvSpPr>
          <p:nvPr/>
        </p:nvSpPr>
        <p:spPr bwMode="gray">
          <a:xfrm>
            <a:off x="3203848" y="4817562"/>
            <a:ext cx="733955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</a:rPr>
              <a:t>Использование финансовых продуктов и услуг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45" name="Text Box 258"/>
          <p:cNvSpPr txBox="1">
            <a:spLocks noChangeArrowheads="1"/>
          </p:cNvSpPr>
          <p:nvPr/>
        </p:nvSpPr>
        <p:spPr bwMode="gray">
          <a:xfrm>
            <a:off x="3049188" y="3112071"/>
            <a:ext cx="610455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" charset="0"/>
              </a:rPr>
              <a:t>Оптимизация соотношения сбережения и потребления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1" y="1988840"/>
            <a:ext cx="8951289" cy="4176464"/>
          </a:xfrm>
        </p:spPr>
        <p:txBody>
          <a:bodyPr>
            <a:normAutofit/>
          </a:bodyPr>
          <a:lstStyle/>
          <a:p>
            <a:r>
              <a:rPr lang="ru-RU" dirty="0" smtClean="0"/>
              <a:t> совокупность </a:t>
            </a:r>
            <a:r>
              <a:rPr lang="ru-RU" dirty="0"/>
              <a:t>знаний, навыков, умений и установок в финансовой сфере и личностных характеристик, </a:t>
            </a:r>
            <a:r>
              <a:rPr lang="ru-RU" dirty="0" err="1"/>
              <a:t>сформированность</a:t>
            </a:r>
            <a:r>
              <a:rPr lang="ru-RU" dirty="0"/>
              <a:t> которых определяет способность и готовность человека продуктивно выполнять различные социально-экономические роли: домохозяина,  инвестора, заемщика, налогоплательщика и т. д.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Финансовая грамотность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dirty="0" smtClean="0"/>
              <a:t>Структура и основные компоненты финансовой грамотности курса математики</a:t>
            </a:r>
            <a:endParaRPr lang="ru-RU" sz="35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9512" y="2060849"/>
            <a:ext cx="5472608" cy="316835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54" y="2840452"/>
            <a:ext cx="3351517" cy="2777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1628056" y="3805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8" name="Объект 4"/>
          <p:cNvSpPr txBox="1">
            <a:spLocks/>
          </p:cNvSpPr>
          <p:nvPr/>
        </p:nvSpPr>
        <p:spPr>
          <a:xfrm>
            <a:off x="331912" y="2213249"/>
            <a:ext cx="5472608" cy="316835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Денежные знаки (монеты, купюры</a:t>
            </a:r>
            <a:r>
              <a:rPr lang="ru-RU" dirty="0" smtClean="0"/>
              <a:t>).</a:t>
            </a:r>
          </a:p>
          <a:p>
            <a:r>
              <a:rPr lang="ru-RU" dirty="0" smtClean="0"/>
              <a:t>Формула стоимости покупки </a:t>
            </a:r>
            <a:r>
              <a:rPr lang="ru-RU" dirty="0"/>
              <a:t>(цена, количество, стоимость</a:t>
            </a:r>
            <a:r>
              <a:rPr lang="ru-RU" dirty="0" smtClean="0"/>
              <a:t>).</a:t>
            </a:r>
          </a:p>
          <a:p>
            <a:r>
              <a:rPr lang="ru-RU" dirty="0" smtClean="0"/>
              <a:t> </a:t>
            </a:r>
            <a:r>
              <a:rPr lang="ru-RU" dirty="0"/>
              <a:t>Простые задачи </a:t>
            </a:r>
            <a:r>
              <a:rPr lang="ru-RU" dirty="0" smtClean="0"/>
              <a:t>на проценты </a:t>
            </a:r>
            <a:r>
              <a:rPr lang="ru-RU" dirty="0"/>
              <a:t>и банковские проценты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Задачи на </a:t>
            </a:r>
            <a:r>
              <a:rPr lang="ru-RU" dirty="0" smtClean="0"/>
              <a:t>повышение и </a:t>
            </a:r>
            <a:r>
              <a:rPr lang="ru-RU" dirty="0"/>
              <a:t>понижение цены товара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Скидка, распродажа, продажа </a:t>
            </a:r>
            <a:r>
              <a:rPr lang="ru-RU" dirty="0" smtClean="0"/>
              <a:t>по акции</a:t>
            </a:r>
            <a:r>
              <a:rPr lang="ru-RU" dirty="0"/>
              <a:t>, банковский процент.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710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Методологические подходы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9512" y="2060849"/>
            <a:ext cx="5472608" cy="3168352"/>
          </a:xfrm>
        </p:spPr>
        <p:txBody>
          <a:bodyPr>
            <a:normAutofit/>
          </a:bodyPr>
          <a:lstStyle/>
          <a:p>
            <a:r>
              <a:rPr lang="ru-RU" dirty="0" err="1" smtClean="0"/>
              <a:t>Компетентностный</a:t>
            </a:r>
            <a:endParaRPr lang="ru-RU" dirty="0" smtClean="0"/>
          </a:p>
          <a:p>
            <a:r>
              <a:rPr lang="ru-RU" dirty="0" smtClean="0"/>
              <a:t>Личностно-</a:t>
            </a:r>
            <a:r>
              <a:rPr lang="ru-RU" dirty="0" err="1" smtClean="0"/>
              <a:t>деятельностный</a:t>
            </a:r>
            <a:endParaRPr lang="ru-RU" dirty="0" smtClean="0"/>
          </a:p>
          <a:p>
            <a:r>
              <a:rPr lang="ru-RU" dirty="0" err="1" smtClean="0"/>
              <a:t>Контектсный</a:t>
            </a:r>
            <a:endParaRPr lang="ru-RU" dirty="0" smtClean="0"/>
          </a:p>
          <a:p>
            <a:r>
              <a:rPr lang="ru-RU" dirty="0" smtClean="0"/>
              <a:t>Практико-ориентированный</a:t>
            </a:r>
          </a:p>
          <a:p>
            <a:r>
              <a:rPr lang="ru-RU" dirty="0" smtClean="0"/>
              <a:t>Интегративный</a:t>
            </a:r>
          </a:p>
          <a:p>
            <a:r>
              <a:rPr lang="ru-RU" dirty="0" smtClean="0"/>
              <a:t>Субъективный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854" y="2840452"/>
            <a:ext cx="3351517" cy="2777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1628056" y="3805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699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Принципы формирования финансовой грамотности</a:t>
            </a:r>
            <a:endParaRPr lang="ru-RU" dirty="0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628056" y="3805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74487895"/>
              </p:ext>
            </p:extLst>
          </p:nvPr>
        </p:nvGraphicFramePr>
        <p:xfrm>
          <a:off x="179387" y="2060575"/>
          <a:ext cx="8785101" cy="4032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331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Модели формирования финансовой грамотности:</a:t>
            </a:r>
            <a:endParaRPr lang="ru-RU" dirty="0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628056" y="3805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42659384"/>
              </p:ext>
            </p:extLst>
          </p:nvPr>
        </p:nvGraphicFramePr>
        <p:xfrm>
          <a:off x="179388" y="2060575"/>
          <a:ext cx="8964612" cy="4248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235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" y="260648"/>
            <a:ext cx="8813204" cy="653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12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a42c0413b61c5a86d15e634e964cac6ec1a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10267</TotalTime>
  <Words>542</Words>
  <Application>Microsoft Office PowerPoint</Application>
  <PresentationFormat>Экран (4:3)</PresentationFormat>
  <Paragraphs>65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Arial</vt:lpstr>
      <vt:lpstr>Calibri</vt:lpstr>
      <vt:lpstr>Тема Office</vt:lpstr>
      <vt:lpstr>Подготовила учитель математики  МБОУ ЛСОШ №5 Гранкина Ирина Александровна</vt:lpstr>
      <vt:lpstr>Заседание МО по изучению функциональной грамотности </vt:lpstr>
      <vt:lpstr>Финансовая грамотность: </vt:lpstr>
      <vt:lpstr>Финансовая грамотность</vt:lpstr>
      <vt:lpstr>Структура и основные компоненты финансовой грамотности курса математики</vt:lpstr>
      <vt:lpstr>Методологические подходы</vt:lpstr>
      <vt:lpstr>Принципы формирования финансовой грамотности</vt:lpstr>
      <vt:lpstr>Модели формирования финансовой грамотности: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Ожидаемые результаты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Время для инвестиций</dc:title>
  <dc:creator>obstinate</dc:creator>
  <dc:description>Шаблон презентации с сайта https://presentation-creation.ru/</dc:description>
  <cp:lastModifiedBy>Ирина Гранкина</cp:lastModifiedBy>
  <cp:revision>1318</cp:revision>
  <dcterms:created xsi:type="dcterms:W3CDTF">2018-02-25T09:09:03Z</dcterms:created>
  <dcterms:modified xsi:type="dcterms:W3CDTF">2021-11-26T00:57:32Z</dcterms:modified>
</cp:coreProperties>
</file>