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87" r:id="rId3"/>
    <p:sldId id="329" r:id="rId4"/>
    <p:sldId id="286" r:id="rId5"/>
    <p:sldId id="330" r:id="rId6"/>
    <p:sldId id="289" r:id="rId7"/>
    <p:sldId id="303" r:id="rId8"/>
    <p:sldId id="305" r:id="rId9"/>
    <p:sldId id="307" r:id="rId10"/>
    <p:sldId id="311" r:id="rId11"/>
    <p:sldId id="316" r:id="rId12"/>
    <p:sldId id="319" r:id="rId13"/>
    <p:sldId id="320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31" r:id="rId22"/>
    <p:sldId id="299" r:id="rId2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87D12AB-6732-4338-86F9-F34C72352D64}">
          <p14:sldIdLst>
            <p14:sldId id="256"/>
            <p14:sldId id="287"/>
            <p14:sldId id="329"/>
            <p14:sldId id="286"/>
            <p14:sldId id="330"/>
            <p14:sldId id="289"/>
            <p14:sldId id="303"/>
            <p14:sldId id="305"/>
            <p14:sldId id="307"/>
            <p14:sldId id="311"/>
          </p14:sldIdLst>
        </p14:section>
        <p14:section name="Раздел без заголовка" id="{0A8E9C4F-CA7C-4610-A660-A56E343B9700}">
          <p14:sldIdLst>
            <p14:sldId id="316"/>
            <p14:sldId id="319"/>
            <p14:sldId id="320"/>
            <p14:sldId id="322"/>
            <p14:sldId id="323"/>
            <p14:sldId id="324"/>
            <p14:sldId id="325"/>
            <p14:sldId id="326"/>
            <p14:sldId id="327"/>
            <p14:sldId id="328"/>
            <p14:sldId id="331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  <a:srgbClr val="005828"/>
    <a:srgbClr val="006C31"/>
    <a:srgbClr val="003399"/>
    <a:srgbClr val="0033CC"/>
    <a:srgbClr val="FDF58D"/>
    <a:srgbClr val="808080"/>
    <a:srgbClr val="FCFCFC"/>
    <a:srgbClr val="E8E8E8"/>
    <a:srgbClr val="FFD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70" d="100"/>
          <a:sy n="70" d="100"/>
        </p:scale>
        <p:origin x="136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83D473E-2B38-4F74-9B90-FC3B94305C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46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4BC6C7-DEF5-4C2D-98B7-CACB744AF7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76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7ECF885E-F938-413A-9CDC-DDD81152932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64FA5-89DF-400E-8D0A-D204FC64BB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C73FB-4772-4D7D-A0F9-E285237689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1988021-5CE7-40DC-BC95-B986E80994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40A88CB-2118-44B5-B45E-71DC5413FA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4E8B6C3-2C4F-4F84-9FDA-2D99F72872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5699201-956B-4EF8-AA93-155AFB1235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F1C9FAD-A191-4869-B82C-7C82120981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21378-AD48-4925-90A7-43A3A189C8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71F43-1DC3-4EEE-8263-F4AB77642E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66CB8-A902-4696-A569-9E08BEFFB6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D8681-EEB7-4F2F-B090-CD23A416FB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881B5-FA3D-4D38-93AE-130A7C61AB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46DF3-B0D7-427E-964B-EFFC094FD6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5E558-02AD-4FE5-81EE-C236098495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50EF9B-749A-4B9A-8925-AC94ECD682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AF63D2C-1544-4208-B102-9B0443293EE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8" cstate="print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9.xml"/><Relationship Id="rId7" Type="http://schemas.openxmlformats.org/officeDocument/2006/relationships/slide" Target="slide1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slide" Target="slide10.xml"/><Relationship Id="rId4" Type="http://schemas.openxmlformats.org/officeDocument/2006/relationships/slide" Target="slide14.xml"/><Relationship Id="rId9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 noGrp="1"/>
          </p:cNvSpPr>
          <p:nvPr>
            <p:ph type="ctrTitle"/>
          </p:nvPr>
        </p:nvSpPr>
        <p:spPr bwMode="gray">
          <a:xfrm>
            <a:off x="611560" y="1628800"/>
            <a:ext cx="80648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5828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Приёмы формирования читательской грамотности</a:t>
            </a:r>
            <a:r>
              <a:rPr kumimoji="0" lang="ru-RU" sz="4000" b="1" i="0" u="none" strike="noStrike" kern="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5828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1" i="0" u="none" strike="noStrike" kern="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5828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000" b="1" i="0" u="none" strike="noStrike" kern="0" cap="none" spc="0" normalizeH="0" baseline="0" noProof="0" dirty="0">
              <a:ln w="11430"/>
              <a:solidFill>
                <a:srgbClr val="00582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Picture 5" descr="ED0001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93677">
            <a:off x="98179" y="4190344"/>
            <a:ext cx="2649420" cy="232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428625" y="1285875"/>
            <a:ext cx="839152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 </a:t>
            </a:r>
            <a:r>
              <a:rPr lang="ru-RU" sz="2800" b="1">
                <a:latin typeface="Calibri" pitchFamily="34" charset="0"/>
              </a:rPr>
              <a:t>	</a:t>
            </a:r>
            <a:r>
              <a:rPr lang="ru-RU" sz="2700" b="1">
                <a:latin typeface="Calibri" pitchFamily="34" charset="0"/>
              </a:rPr>
              <a:t>Лев спал. Мышь пробежала ему по телу. Он проснулся и поймал её. Мышь стала просить, чтобы он пустил её; она сказала: "Если ты меня пустишь, и я тебе добро сделаю". Лев засмеялся, что мышь обещает ему добро сделать, и пустил её.</a:t>
            </a:r>
          </a:p>
          <a:p>
            <a:r>
              <a:rPr lang="ru-RU" sz="2700" b="1">
                <a:latin typeface="Calibri" pitchFamily="34" charset="0"/>
              </a:rPr>
              <a:t>         Потом охотники поймали льва и привязали верёвкой к дереву. Мышь услыхала львиный рёв, прибежала, перегрызла верёвку и сказала: "Помнишь, ты смеялся, не думал, чтобы я могла тебе добро сделать, а  теперь видишь - бывает и от мыши добро".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3429000" y="500063"/>
            <a:ext cx="2370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5828"/>
                </a:solidFill>
                <a:latin typeface="Calibri" pitchFamily="34" charset="0"/>
              </a:rPr>
              <a:t>Лев и мышь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6929438" y="5857875"/>
            <a:ext cx="164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Calibri" pitchFamily="34" charset="0"/>
              </a:rPr>
              <a:t>Л.Н. Толстой</a:t>
            </a:r>
          </a:p>
        </p:txBody>
      </p:sp>
      <p:pic>
        <p:nvPicPr>
          <p:cNvPr id="10245" name="Picture 7" descr="BIG_Cat1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333375"/>
            <a:ext cx="1524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Группа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24744"/>
            <a:ext cx="8382000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j043267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929586" y="6237288"/>
            <a:ext cx="1008062" cy="6207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500063" y="357188"/>
            <a:ext cx="5143500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b="1" dirty="0">
                <a:solidFill>
                  <a:srgbClr val="005828"/>
                </a:solidFill>
                <a:latin typeface="Calibri" pitchFamily="34" charset="0"/>
              </a:rPr>
              <a:t>Майский снег</a:t>
            </a:r>
          </a:p>
          <a:p>
            <a:pPr eaLnBrk="0" hangingPunct="0"/>
            <a:r>
              <a:rPr lang="ru-RU" sz="3200" dirty="0">
                <a:latin typeface="Calibri" pitchFamily="34" charset="0"/>
              </a:rPr>
              <a:t>Снег идёт!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Удивляются дети: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"К нам зима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Воротилась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Опять?"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Это просто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На яблоне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Ветер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Хочет все лепестки </a:t>
            </a:r>
            <a:br>
              <a:rPr lang="ru-RU" sz="3200" dirty="0">
                <a:latin typeface="Calibri" pitchFamily="34" charset="0"/>
              </a:rPr>
            </a:br>
            <a:r>
              <a:rPr lang="ru-RU" sz="3200" dirty="0">
                <a:latin typeface="Calibri" pitchFamily="34" charset="0"/>
              </a:rPr>
              <a:t>Сосчитать.</a:t>
            </a:r>
          </a:p>
          <a:p>
            <a:pPr eaLnBrk="0" hangingPunct="0"/>
            <a:r>
              <a:rPr lang="ru-RU" sz="3200" dirty="0">
                <a:latin typeface="Calibri" pitchFamily="34" charset="0"/>
              </a:rPr>
              <a:t>(</a:t>
            </a:r>
            <a:r>
              <a:rPr lang="ru-RU" sz="3200" i="1" dirty="0" err="1">
                <a:latin typeface="Calibri" pitchFamily="34" charset="0"/>
              </a:rPr>
              <a:t>В.Приходько</a:t>
            </a:r>
            <a:r>
              <a:rPr lang="ru-RU" sz="3200" dirty="0">
                <a:latin typeface="Calibri" pitchFamily="34" charset="0"/>
              </a:rPr>
              <a:t>)</a:t>
            </a:r>
            <a:r>
              <a:rPr lang="ru-RU" sz="1000" dirty="0"/>
              <a:t/>
            </a:r>
            <a:br>
              <a:rPr lang="ru-RU" sz="1000" dirty="0"/>
            </a:br>
            <a:endParaRPr lang="ru-RU" dirty="0"/>
          </a:p>
        </p:txBody>
      </p:sp>
      <p:pic>
        <p:nvPicPr>
          <p:cNvPr id="4099" name="Picture 5" descr="http://pix.com.ua/db/animals/birds/bird_illustration/m-5910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3550" y="158750"/>
            <a:ext cx="4584700" cy="650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119697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16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714500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17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205038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18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70827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19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141663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0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643313"/>
            <a:ext cx="3889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21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14972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643438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5143500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0" name="Picture 24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5589588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6092825"/>
            <a:ext cx="3889375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j043267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929586" y="6237288"/>
            <a:ext cx="1008062" cy="6207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37389" y="1662080"/>
            <a:ext cx="784887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800" b="1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«Мозаика. Реконструкция текста».</a:t>
            </a:r>
          </a:p>
        </p:txBody>
      </p:sp>
      <p:pic>
        <p:nvPicPr>
          <p:cNvPr id="3" name="Picture 5" descr="ED0001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8452">
            <a:off x="6819379" y="4566382"/>
            <a:ext cx="2536096" cy="222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536" y="548680"/>
            <a:ext cx="8229600" cy="54366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5828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Приёмы: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5828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Picture 2" descr="D:\!Work\ИЗО КРТИНКА\Картинки\научно-методич работа\центр одарен де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260648"/>
            <a:ext cx="1691831" cy="1512168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325438"/>
            <a:ext cx="9144000" cy="4327698"/>
          </a:xfrm>
        </p:spPr>
        <p:txBody>
          <a:bodyPr/>
          <a:lstStyle/>
          <a:p>
            <a:pPr lvl="0" defTabSz="685800">
              <a:spcBef>
                <a:spcPts val="750"/>
              </a:spcBef>
            </a:pPr>
            <a:r>
              <a:rPr lang="ru-RU" altLang="ru-RU" sz="360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altLang="ru-RU" sz="360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altLang="ru-RU" sz="360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altLang="ru-RU" sz="360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ru-RU" altLang="ru-RU" sz="3600" kern="120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   </a:t>
            </a:r>
            <a:r>
              <a:rPr lang="ru-RU" altLang="ru-RU" sz="2800" kern="1200" dirty="0" smtClean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Текст </a:t>
            </a:r>
            <a:r>
              <a:rPr lang="ru-RU" altLang="ru-RU" sz="2800" kern="1200" dirty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разделяется на части (предложения, абзацы). </a:t>
            </a:r>
            <a:br>
              <a:rPr lang="ru-RU" altLang="ru-RU" sz="2800" kern="1200" dirty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kern="1200" dirty="0" smtClean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800" kern="1200" dirty="0" smtClean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800" kern="1200" dirty="0" smtClean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Ученикам </a:t>
            </a:r>
            <a:r>
              <a:rPr lang="ru-RU" altLang="ru-RU" sz="2800" kern="1200" dirty="0">
                <a:solidFill>
                  <a:srgbClr val="00602B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предлагается собрать текст из разрозненных частей, разложив их в правильной последовательности</a:t>
            </a:r>
            <a: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 </a:t>
            </a:r>
            <a:br>
              <a:rPr lang="ru-RU" altLang="ru-RU" sz="3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293096"/>
            <a:ext cx="3528392" cy="194421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D00019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38452">
            <a:off x="6376749" y="3990316"/>
            <a:ext cx="2536096" cy="222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536" y="620688"/>
            <a:ext cx="8229600" cy="792088"/>
          </a:xfrm>
          <a:prstGeom prst="rect">
            <a:avLst/>
          </a:prstGeom>
        </p:spPr>
        <p:txBody>
          <a:bodyPr/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ru-RU" sz="2800" b="1" i="1" kern="0" noProof="0" dirty="0" smtClean="0">
                <a:solidFill>
                  <a:srgbClr val="005828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«Дерево мудрости»</a:t>
            </a:r>
            <a:endParaRPr kumimoji="0" lang="en-US" sz="2800" b="1" i="1" u="none" strike="noStrike" kern="0" cap="none" spc="0" normalizeH="0" baseline="0" noProof="0" dirty="0">
              <a:ln>
                <a:noFill/>
              </a:ln>
              <a:solidFill>
                <a:srgbClr val="005828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Picture 2" descr="D:\!Work\ИЗО КРТИНКА\Картинки\научно-методич работа\центр одарен дет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1" y="260648"/>
            <a:ext cx="1691831" cy="1512168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25536" y="2234022"/>
            <a:ext cx="4522813" cy="3312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76035" y="1784963"/>
            <a:ext cx="5400600" cy="408016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36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с пометками»</a:t>
            </a:r>
            <a:endParaRPr lang="ru-RU" sz="3600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sd.multiurok.ru/html/2020/06/28/s_5ef86b609f2f8/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4" t="4912" r="13975" b="20431"/>
          <a:stretch/>
        </p:blipFill>
        <p:spPr bwMode="auto">
          <a:xfrm>
            <a:off x="457200" y="1340768"/>
            <a:ext cx="3312368" cy="218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ownloader.disk.yandex.ru/preview/893e29912314ff87b04e4628c4ec0c92aa0d4244ac54168d52c7f9c5f06220bf/62389add/OcKMJi_kZtXGgpacU_zvwdJmUHHtf9PIVk45b-6bes_cPgMsJjyQl7UOdvIlOM_WalYjw9nsn1OzjiugMpLKdg%3D%3D?uid=0&amp;filename=20220317_151151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00116"/>
            <a:ext cx="5040560" cy="500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10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72200" cy="764704"/>
          </a:xfrm>
        </p:spPr>
        <p:txBody>
          <a:bodyPr/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36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«Логическая цепочка»</a:t>
            </a:r>
            <a:endParaRPr lang="ru-RU" sz="3600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2" y="645444"/>
            <a:ext cx="5406363" cy="25365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212976"/>
            <a:ext cx="6156176" cy="314861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909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7704856" cy="504056"/>
          </a:xfrm>
        </p:spPr>
        <p:txBody>
          <a:bodyPr/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36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«Чтение с остановками»</a:t>
            </a:r>
            <a:endParaRPr lang="ru-RU" sz="3600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ttps://ds05.infourok.ru/uploads/ex/0eef/0006ecbe-e3f22bcf/2/img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4" descr="https://ds05.infourok.ru/uploads/ex/0eef/0006ecbe-e3f22bcf/2/img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" t="42265" r="42140" b="1038"/>
          <a:stretch/>
        </p:blipFill>
        <p:spPr bwMode="auto">
          <a:xfrm>
            <a:off x="179512" y="908720"/>
            <a:ext cx="885698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45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229600" cy="511274"/>
          </a:xfrm>
        </p:spPr>
        <p:txBody>
          <a:bodyPr/>
          <a:lstStyle/>
          <a:p>
            <a:r>
              <a:rPr lang="ru-RU" sz="36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i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Тонкие» </a:t>
            </a:r>
            <a:r>
              <a:rPr lang="ru-RU" sz="36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i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36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толстые» вопросы</a:t>
            </a:r>
            <a:endParaRPr lang="ru-RU" sz="3600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101733"/>
              </p:ext>
            </p:extLst>
          </p:nvPr>
        </p:nvGraphicFramePr>
        <p:xfrm>
          <a:off x="539552" y="1700808"/>
          <a:ext cx="8147248" cy="3240360"/>
        </p:xfrm>
        <a:graphic>
          <a:graphicData uri="http://schemas.openxmlformats.org/drawingml/2006/table">
            <a:tbl>
              <a:tblPr/>
              <a:tblGrid>
                <a:gridCol w="4084893"/>
                <a:gridCol w="4062355"/>
              </a:tblGrid>
              <a:tr h="540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«Толстые» вопросы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     «Тонкие» вопросы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0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-Объясните, почему…?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-Почему вы считаете…?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-В чём различие…?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-Предположите, что будет, если…?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-На что похоже?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-Кто? Что?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-Когда? Может…?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-Будет…? Мог ли…?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-Было ли? Согласны ли вы?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-Верно ли?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85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itchFamily="2" charset="2"/>
              <a:buChar char="Ø"/>
            </a:pPr>
            <a:r>
              <a:rPr lang="ru-RU" sz="4000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«Уголки»</a:t>
            </a:r>
            <a:endParaRPr lang="ru-RU" sz="4000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04" y="1412776"/>
            <a:ext cx="822960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2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itchFamily="2" charset="2"/>
              <a:buChar char="Ø"/>
            </a:pPr>
            <a:r>
              <a:rPr lang="ru-RU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«Викторина»</a:t>
            </a:r>
            <a:endParaRPr lang="ru-RU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109396253_aa_00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49" y="1252538"/>
            <a:ext cx="3417963" cy="5344814"/>
          </a:xfrm>
          <a:prstGeom prst="rect">
            <a:avLst/>
          </a:prstGeom>
        </p:spPr>
      </p:pic>
      <p:pic>
        <p:nvPicPr>
          <p:cNvPr id="4" name="Рисунок 3" descr="109396262_aa_00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124744"/>
            <a:ext cx="478634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5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83568" y="1130014"/>
            <a:ext cx="784887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Низкий читательский интерес.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Низкая скорость чтения.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понимают смысла прочитанного.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могут извлечь необходимую информацию.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Затрудняются кратко пересказать содержание.</a:t>
            </a:r>
          </a:p>
          <a:p>
            <a:pPr algn="l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могут выделить главное, сделать выводы на основе прочитанного.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5" descr="ED0001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8452">
            <a:off x="6747371" y="4710398"/>
            <a:ext cx="2536096" cy="222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07704" y="325438"/>
            <a:ext cx="4464496" cy="65529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5828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Проблемы: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5828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Picture 2" descr="D:\!Work\ИЗО КРТИНКА\Картинки\научно-методич работа\центр одарен де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4195"/>
            <a:ext cx="1071570" cy="95777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itchFamily="2" charset="2"/>
              <a:buChar char="Ø"/>
            </a:pPr>
            <a:r>
              <a:rPr lang="ru-RU" i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«Кластер»</a:t>
            </a:r>
            <a:endParaRPr lang="ru-RU" i="1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52539"/>
            <a:ext cx="3785791" cy="28965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40"/>
          <a:stretch/>
        </p:blipFill>
        <p:spPr>
          <a:xfrm>
            <a:off x="3203848" y="3645024"/>
            <a:ext cx="5040560" cy="2952328"/>
          </a:xfrm>
          <a:prstGeom prst="rect">
            <a:avLst/>
          </a:prstGeom>
        </p:spPr>
      </p:pic>
      <p:pic>
        <p:nvPicPr>
          <p:cNvPr id="3074" name="Picture 2" descr="Кластер на уроках литературного чтения 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6" t="53886" r="13902" b="19864"/>
          <a:stretch/>
        </p:blipFill>
        <p:spPr bwMode="auto">
          <a:xfrm>
            <a:off x="4572000" y="836712"/>
            <a:ext cx="383174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69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ЧИТАТЕЛЬСКИЕ УМЕНИЯ</a:t>
            </a:r>
          </a:p>
          <a:p>
            <a:r>
              <a:rPr lang="ru-RU" sz="3200" b="1" dirty="0">
                <a:solidFill>
                  <a:srgbClr val="0060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buAutoNum type="arabicPeriod"/>
            </a:pPr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и извлекать информацию</a:t>
            </a:r>
          </a:p>
          <a:p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Интегрировать и интерпретировать информацию </a:t>
            </a:r>
          </a:p>
          <a:p>
            <a:endParaRPr lang="ru-RU" sz="3200" dirty="0">
              <a:solidFill>
                <a:schemeClr val="accent4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Осмысливать и оценивать содержание и форму текста</a:t>
            </a:r>
          </a:p>
          <a:p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Использовать информацию из текста </a:t>
            </a:r>
            <a:endParaRPr lang="ru-RU" sz="3200" dirty="0">
              <a:solidFill>
                <a:schemeClr val="accent4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422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D0001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8452">
            <a:off x="54167" y="3947745"/>
            <a:ext cx="2162174" cy="1897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988840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5828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solidFill>
                <a:srgbClr val="00582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5292080" cy="3867894"/>
          </a:xfrm>
          <a:prstGeom prst="rect">
            <a:avLst/>
          </a:prstGeom>
        </p:spPr>
      </p:pic>
      <p:sp>
        <p:nvSpPr>
          <p:cNvPr id="3" name="AutoShape 2" descr="https://4.downloader.disk.yandex.ru/preview/0f596dda42d4f653da5b9231c58106f3be8e211d3e0826948e24b5f2778a0718/inf/GmrgHCPxfvOGa37PTvYi24pXLarSGEtm7O72QILM0EfWnQa6UjP-TrC1rJ28CD9aB6p7n8wNsjoPEprYBW4cRQ%3D%3D?uid=196312739&amp;filename=Screenshot_20220321-113937_Gallery.jpg&amp;disposition=inline&amp;hash=&amp;limit=0&amp;content_type=image%2Fjpeg&amp;owner_uid=196312739&amp;tknv=v2&amp;size=1349x6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3056963"/>
            <a:ext cx="5715478" cy="380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ED0001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8452">
            <a:off x="6673079" y="4627012"/>
            <a:ext cx="2264519" cy="198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875"/>
            <a:ext cx="9144000" cy="685887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0"/>
            <a:ext cx="8928992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2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5750"/>
          <a:stretch/>
        </p:blipFill>
        <p:spPr bwMode="auto">
          <a:xfrm>
            <a:off x="323528" y="787950"/>
            <a:ext cx="4536505" cy="554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323528" y="0"/>
            <a:ext cx="7764462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kern="0" noProof="0" dirty="0" smtClean="0">
                <a:solidFill>
                  <a:srgbClr val="005828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Тексты с картинками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005828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/>
          <a:srcRect b="2697"/>
          <a:stretch/>
        </p:blipFill>
        <p:spPr bwMode="auto">
          <a:xfrm>
            <a:off x="5004047" y="787950"/>
            <a:ext cx="3985617" cy="55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black">
          <a:xfrm>
            <a:off x="611560" y="476672"/>
            <a:ext cx="776446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 smtClean="0">
                <a:solidFill>
                  <a:srgbClr val="006C3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Задания для развития техники чтения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6C3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963411" y="1967633"/>
            <a:ext cx="3529013" cy="3073400"/>
            <a:chOff x="2925" y="1675"/>
            <a:chExt cx="2223" cy="1936"/>
          </a:xfrm>
        </p:grpSpPr>
        <p:sp>
          <p:nvSpPr>
            <p:cNvPr id="7" name="Rectangle 15"/>
            <p:cNvSpPr>
              <a:spLocks noChangeArrowheads="1"/>
            </p:cNvSpPr>
            <p:nvPr/>
          </p:nvSpPr>
          <p:spPr bwMode="gray">
            <a:xfrm>
              <a:off x="4875" y="1677"/>
              <a:ext cx="91" cy="1891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gray">
            <a:xfrm>
              <a:off x="3154" y="1675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AutoShape 17">
              <a:hlinkClick r:id="rId2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2941" y="1801"/>
              <a:ext cx="2207" cy="281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1600" dirty="0">
                  <a:solidFill>
                    <a:srgbClr val="003399"/>
                  </a:solidFill>
                </a:rPr>
                <a:t> </a:t>
              </a:r>
              <a:r>
                <a:rPr lang="ru-RU" sz="1600" b="1" dirty="0" smtClean="0">
                  <a:solidFill>
                    <a:srgbClr val="003399"/>
                  </a:solidFill>
                </a:rPr>
                <a:t>Чтение наоборот</a:t>
              </a:r>
              <a:endParaRPr lang="en-US" sz="1600" b="1" dirty="0">
                <a:solidFill>
                  <a:srgbClr val="003399"/>
                </a:solidFill>
              </a:endParaRPr>
            </a:p>
          </p:txBody>
        </p:sp>
        <p:sp>
          <p:nvSpPr>
            <p:cNvPr id="10" name="AutoShape 18">
              <a:hlinkClick r:id="rId3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2941" y="2137"/>
              <a:ext cx="2207" cy="260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5921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1600" b="1" dirty="0">
                  <a:solidFill>
                    <a:srgbClr val="003399"/>
                  </a:solidFill>
                </a:rPr>
                <a:t> </a:t>
              </a:r>
              <a:r>
                <a:rPr lang="ru-RU" sz="1600" b="1" dirty="0" smtClean="0">
                  <a:solidFill>
                    <a:srgbClr val="003399"/>
                  </a:solidFill>
                </a:rPr>
                <a:t>Перемешанные буквы</a:t>
              </a:r>
              <a:endParaRPr lang="en-US" sz="1600" b="1" dirty="0">
                <a:solidFill>
                  <a:srgbClr val="003399"/>
                </a:solidFill>
              </a:endParaRPr>
            </a:p>
          </p:txBody>
        </p:sp>
        <p:sp>
          <p:nvSpPr>
            <p:cNvPr id="11" name="AutoShape 19">
              <a:hlinkClick r:id="rId4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2925" y="2448"/>
              <a:ext cx="2223" cy="272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1600" b="1" dirty="0">
                  <a:solidFill>
                    <a:srgbClr val="003399"/>
                  </a:solidFill>
                </a:rPr>
                <a:t> </a:t>
              </a:r>
              <a:r>
                <a:rPr lang="ru-RU" sz="1600" b="1" dirty="0" smtClean="0">
                  <a:solidFill>
                    <a:srgbClr val="003399"/>
                  </a:solidFill>
                </a:rPr>
                <a:t>Вверх ногами</a:t>
              </a:r>
            </a:p>
          </p:txBody>
        </p:sp>
        <p:sp>
          <p:nvSpPr>
            <p:cNvPr id="12" name="AutoShape 20">
              <a:hlinkClick r:id="rId5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2925" y="2766"/>
              <a:ext cx="2223" cy="272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5921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ru-RU" sz="1600" b="1" dirty="0" smtClean="0">
                  <a:solidFill>
                    <a:srgbClr val="003399"/>
                  </a:solidFill>
                </a:rPr>
                <a:t>Чтение с половинками слов</a:t>
              </a:r>
            </a:p>
          </p:txBody>
        </p:sp>
        <p:sp>
          <p:nvSpPr>
            <p:cNvPr id="13" name="AutoShape 20">
              <a:hlinkClick r:id="rId5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2925" y="3084"/>
              <a:ext cx="2223" cy="272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hlink">
                    <a:gamma/>
                    <a:shade val="59216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ru-RU" sz="1600" b="1" dirty="0" smtClean="0">
                  <a:solidFill>
                    <a:srgbClr val="003399"/>
                  </a:solidFill>
                </a:rPr>
                <a:t>Чтение с решеткой</a:t>
              </a:r>
            </a:p>
          </p:txBody>
        </p:sp>
      </p:grpSp>
      <p:grpSp>
        <p:nvGrpSpPr>
          <p:cNvPr id="15" name="Group 5"/>
          <p:cNvGrpSpPr>
            <a:grpSpLocks/>
          </p:cNvGrpSpPr>
          <p:nvPr/>
        </p:nvGrpSpPr>
        <p:grpSpPr bwMode="auto">
          <a:xfrm>
            <a:off x="5270626" y="2061295"/>
            <a:ext cx="3106737" cy="3076575"/>
            <a:chOff x="723" y="1673"/>
            <a:chExt cx="1957" cy="1938"/>
          </a:xfrm>
        </p:grpSpPr>
        <p:sp>
          <p:nvSpPr>
            <p:cNvPr id="16" name="Rectangle 6"/>
            <p:cNvSpPr>
              <a:spLocks noChangeArrowheads="1"/>
            </p:cNvSpPr>
            <p:nvPr/>
          </p:nvSpPr>
          <p:spPr bwMode="gray">
            <a:xfrm>
              <a:off x="2367" y="1675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Rectangle 7"/>
            <p:cNvSpPr>
              <a:spLocks noChangeArrowheads="1"/>
            </p:cNvSpPr>
            <p:nvPr/>
          </p:nvSpPr>
          <p:spPr bwMode="gray">
            <a:xfrm>
              <a:off x="940" y="1673"/>
              <a:ext cx="76" cy="1936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3921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8">
              <a:hlinkClick r:id="rId6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3" y="1764"/>
              <a:ext cx="1957" cy="27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1600" dirty="0">
                  <a:solidFill>
                    <a:srgbClr val="F8F8F8"/>
                  </a:solidFill>
                </a:rPr>
                <a:t> </a:t>
              </a:r>
              <a:r>
                <a:rPr lang="ru-RU" sz="1600" b="1" dirty="0" smtClean="0">
                  <a:solidFill>
                    <a:srgbClr val="F8F8F8"/>
                  </a:solidFill>
                </a:rPr>
                <a:t>Сплошной текст</a:t>
              </a:r>
              <a:endParaRPr lang="en-US" sz="1600" b="1" dirty="0">
                <a:solidFill>
                  <a:srgbClr val="F8F8F8"/>
                </a:solidFill>
              </a:endParaRPr>
            </a:p>
          </p:txBody>
        </p:sp>
        <p:sp>
          <p:nvSpPr>
            <p:cNvPr id="19" name="AutoShape 9">
              <a:hlinkClick r:id="rId7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3" y="2081"/>
              <a:ext cx="1957" cy="272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5921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1600" b="1" dirty="0">
                  <a:solidFill>
                    <a:srgbClr val="F8F8F8"/>
                  </a:solidFill>
                </a:rPr>
                <a:t> </a:t>
              </a:r>
              <a:r>
                <a:rPr lang="ru-RU" sz="1600" b="1" dirty="0" smtClean="0">
                  <a:solidFill>
                    <a:srgbClr val="F8F8F8"/>
                  </a:solidFill>
                </a:rPr>
                <a:t>Текст с наложением</a:t>
              </a:r>
              <a:endParaRPr lang="en-US" sz="1600" b="1" dirty="0">
                <a:solidFill>
                  <a:srgbClr val="F8F8F8"/>
                </a:solidFill>
              </a:endParaRPr>
            </a:p>
          </p:txBody>
        </p:sp>
        <p:sp>
          <p:nvSpPr>
            <p:cNvPr id="20" name="AutoShape 10">
              <a:hlinkClick r:id="rId8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3" y="2399"/>
              <a:ext cx="1957" cy="266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ru-RU" sz="1600" b="1" dirty="0" smtClean="0">
                  <a:solidFill>
                    <a:srgbClr val="F8F8F8"/>
                  </a:solidFill>
                </a:rPr>
                <a:t>Шторка</a:t>
              </a:r>
              <a:endParaRPr lang="en-US" sz="1600" b="1" dirty="0">
                <a:solidFill>
                  <a:srgbClr val="F8F8F8"/>
                </a:solidFill>
              </a:endParaRPr>
            </a:p>
          </p:txBody>
        </p:sp>
        <p:sp>
          <p:nvSpPr>
            <p:cNvPr id="21" name="AutoShape 11">
              <a:hlinkClick r:id="" action="ppaction://noaction"/>
            </p:cNvPr>
            <p:cNvSpPr>
              <a:spLocks noChangeArrowheads="1"/>
            </p:cNvSpPr>
            <p:nvPr/>
          </p:nvSpPr>
          <p:spPr bwMode="gray">
            <a:xfrm>
              <a:off x="723" y="2716"/>
              <a:ext cx="1957" cy="284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5921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9216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en-US" sz="1600" b="1" dirty="0">
                  <a:solidFill>
                    <a:srgbClr val="F8F8F8"/>
                  </a:solidFill>
                </a:rPr>
                <a:t> </a:t>
              </a:r>
              <a:r>
                <a:rPr lang="ru-RU" sz="1600" b="1" dirty="0" smtClean="0">
                  <a:solidFill>
                    <a:srgbClr val="F8F8F8"/>
                  </a:solidFill>
                </a:rPr>
                <a:t>Нет порядка</a:t>
              </a:r>
              <a:endParaRPr lang="en-US" sz="1600" b="1" dirty="0">
                <a:solidFill>
                  <a:srgbClr val="F8F8F8"/>
                </a:solidFill>
              </a:endParaRPr>
            </a:p>
          </p:txBody>
        </p:sp>
        <p:sp>
          <p:nvSpPr>
            <p:cNvPr id="22" name="AutoShape 12">
              <a:hlinkClick r:id="rId9" action="ppaction://hlinksldjump"/>
            </p:cNvPr>
            <p:cNvSpPr>
              <a:spLocks noChangeArrowheads="1"/>
            </p:cNvSpPr>
            <p:nvPr/>
          </p:nvSpPr>
          <p:spPr bwMode="gray">
            <a:xfrm>
              <a:off x="723" y="3034"/>
              <a:ext cx="1957" cy="285"/>
            </a:xfrm>
            <a:prstGeom prst="roundRect">
              <a:avLst>
                <a:gd name="adj" fmla="val 7574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8575" cap="rnd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buFont typeface="Wingdings" pitchFamily="2" charset="2"/>
                <a:buNone/>
              </a:pPr>
              <a:r>
                <a:rPr lang="ru-RU" sz="1600" b="1" dirty="0" smtClean="0">
                  <a:solidFill>
                    <a:srgbClr val="F8F8F8"/>
                  </a:solidFill>
                </a:rPr>
                <a:t>Текст-вертушка</a:t>
              </a:r>
              <a:endParaRPr lang="en-US" sz="1600" b="1" dirty="0">
                <a:solidFill>
                  <a:srgbClr val="F8F8F8"/>
                </a:solidFill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Text Box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85719"/>
            <a:ext cx="8924925" cy="591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Зимний день</a:t>
            </a:r>
            <a:endParaRPr lang="ru-RU" sz="3600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Содержимое 2"/>
          <p:cNvSpPr txBox="1">
            <a:spLocks/>
          </p:cNvSpPr>
          <p:nvPr/>
        </p:nvSpPr>
        <p:spPr bwMode="auto">
          <a:xfrm>
            <a:off x="395288" y="908050"/>
            <a:ext cx="8353425" cy="489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800" b="1" dirty="0">
                <a:latin typeface="Calibri" pitchFamily="34" charset="0"/>
              </a:rPr>
              <a:t>     </a:t>
            </a:r>
            <a:r>
              <a:rPr lang="ru-RU" sz="27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садовой ДРОКОЖЕ тихо шлёпал ножками ЁИЖК. Навстречу шли дети. «Стоп, ёжик!» – КУРКИНЛ Петя и достал шапочку.</a:t>
            </a:r>
            <a:br>
              <a:rPr lang="ru-RU" sz="27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пенька выглянул </a:t>
            </a:r>
            <a:r>
              <a:rPr lang="ru-RU" sz="2700" b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СИРОЧАТК- </a:t>
            </a:r>
            <a:r>
              <a:rPr lang="ru-RU" sz="2700" b="1" dirty="0" err="1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лесовичок</a:t>
            </a:r>
            <a:r>
              <a:rPr lang="ru-RU" sz="2700" b="1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тихо пропищал: «Не обижайте колючего КОБОКЛА, дети!» Малыши притихли.</a:t>
            </a:r>
            <a:br>
              <a:rPr lang="ru-RU" sz="27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дорожке ФАРЧЫЛ клубок иголок, среди ветвей мелькала СРОКОА, из дупла выглянула БОЧЛЕКА. «Кто это?» – спросил Вася. Испугались мальчишки и пустились наутёк. А ЁИЖК спокойно отправился ДМООЙ. </a:t>
            </a:r>
          </a:p>
          <a:p>
            <a:pPr marL="342900" indent="-342900" eaLnBrk="0" hangingPunct="0">
              <a:spcBef>
                <a:spcPct val="20000"/>
              </a:spcBef>
            </a:pPr>
            <a:endParaRPr lang="ru-RU" sz="2700" dirty="0">
              <a:latin typeface="Calibri" pitchFamily="34" charset="0"/>
            </a:endParaRPr>
          </a:p>
        </p:txBody>
      </p:sp>
      <p:sp>
        <p:nvSpPr>
          <p:cNvPr id="6149" name="Прямоугольник 6"/>
          <p:cNvSpPr>
            <a:spLocks noChangeArrowheads="1"/>
          </p:cNvSpPr>
          <p:nvPr/>
        </p:nvSpPr>
        <p:spPr bwMode="auto">
          <a:xfrm>
            <a:off x="2267744" y="296767"/>
            <a:ext cx="42875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Неожиданная встреча</a:t>
            </a:r>
            <a:endParaRPr lang="ru-RU" sz="3200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80TGp_general_light_ani">
  <a:themeElements>
    <a:clrScheme name="Default Design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DF58D"/>
    </a:lt1>
    <a:dk2>
      <a:srgbClr val="CC3300"/>
    </a:dk2>
    <a:lt2>
      <a:srgbClr val="808080"/>
    </a:lt2>
    <a:accent1>
      <a:srgbClr val="FF6161"/>
    </a:accent1>
    <a:accent2>
      <a:srgbClr val="FFC319"/>
    </a:accent2>
    <a:accent3>
      <a:srgbClr val="FEF9C5"/>
    </a:accent3>
    <a:accent4>
      <a:srgbClr val="000000"/>
    </a:accent4>
    <a:accent5>
      <a:srgbClr val="FFB7B7"/>
    </a:accent5>
    <a:accent6>
      <a:srgbClr val="E7B016"/>
    </a:accent6>
    <a:hlink>
      <a:srgbClr val="A8D02A"/>
    </a:hlink>
    <a:folHlink>
      <a:srgbClr val="5CB1F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751</TotalTime>
  <Words>264</Words>
  <Application>Microsoft Office PowerPoint</Application>
  <PresentationFormat>Экран (4:3)</PresentationFormat>
  <Paragraphs>63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Arial Black</vt:lpstr>
      <vt:lpstr>Calibri</vt:lpstr>
      <vt:lpstr>Times New Roman</vt:lpstr>
      <vt:lpstr>Wingdings</vt:lpstr>
      <vt:lpstr>580TGp_general_light_ani</vt:lpstr>
      <vt:lpstr>Приёмы формирования читательской грамотности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Зимний день</vt:lpstr>
      <vt:lpstr>Презентация PowerPoint</vt:lpstr>
      <vt:lpstr>Презентация PowerPoint</vt:lpstr>
      <vt:lpstr>Презентация PowerPoint</vt:lpstr>
      <vt:lpstr>         Текст разделяется на части (предложения, абзацы).        Ученикам предлагается собрать текст из разрозненных частей, разложив их в правильной последовательности.  </vt:lpstr>
      <vt:lpstr>Презентация PowerPoint</vt:lpstr>
      <vt:lpstr>«Чтение с пометками»</vt:lpstr>
      <vt:lpstr>«Логическая цепочка»</vt:lpstr>
      <vt:lpstr>«Чтение с остановками»</vt:lpstr>
      <vt:lpstr>«Тонкие» и « толстые» вопросы</vt:lpstr>
      <vt:lpstr>«Уголки»</vt:lpstr>
      <vt:lpstr>«Викторина»</vt:lpstr>
      <vt:lpstr>«Кластер»</vt:lpstr>
      <vt:lpstr>Презентация PowerPoint</vt:lpstr>
      <vt:lpstr>  Спасибо за внимание!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науки в ДСШ №33 двенадцатая Научно-практическая конференция « Первые шаги в науку »</dc:title>
  <dc:creator>Dima</dc:creator>
  <cp:lastModifiedBy>Ляйсан Халикова</cp:lastModifiedBy>
  <cp:revision>77</cp:revision>
  <dcterms:created xsi:type="dcterms:W3CDTF">2013-12-16T17:08:34Z</dcterms:created>
  <dcterms:modified xsi:type="dcterms:W3CDTF">2022-09-11T13:08:44Z</dcterms:modified>
</cp:coreProperties>
</file>