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2"/>
  </p:notesMasterIdLst>
  <p:sldIdLst>
    <p:sldId id="260" r:id="rId2"/>
    <p:sldId id="299" r:id="rId3"/>
    <p:sldId id="317" r:id="rId4"/>
    <p:sldId id="318" r:id="rId5"/>
    <p:sldId id="308" r:id="rId6"/>
    <p:sldId id="319" r:id="rId7"/>
    <p:sldId id="320" r:id="rId8"/>
    <p:sldId id="300" r:id="rId9"/>
    <p:sldId id="302" r:id="rId10"/>
    <p:sldId id="309" r:id="rId11"/>
    <p:sldId id="303" r:id="rId12"/>
    <p:sldId id="304" r:id="rId13"/>
    <p:sldId id="310" r:id="rId14"/>
    <p:sldId id="311" r:id="rId15"/>
    <p:sldId id="312" r:id="rId16"/>
    <p:sldId id="313" r:id="rId17"/>
    <p:sldId id="314" r:id="rId18"/>
    <p:sldId id="315" r:id="rId19"/>
    <p:sldId id="316" r:id="rId20"/>
    <p:sldId id="306" r:id="rId21"/>
  </p:sldIdLst>
  <p:sldSz cx="9144000" cy="6858000" type="screen4x3"/>
  <p:notesSz cx="6858000" cy="9144000"/>
  <p:embeddedFontLst>
    <p:embeddedFont>
      <p:font typeface="Calibri" pitchFamily="34" charset="0"/>
      <p:regular r:id="rId23"/>
      <p:bold r:id="rId24"/>
      <p:italic r:id="rId25"/>
      <p:boldItalic r:id="rId26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7171"/>
    <a:srgbClr val="CC0000"/>
    <a:srgbClr val="339933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8799B23B-EC83-4686-B30A-512413B5E67A}" styleName="Светлый стиль 3 - акцент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0505E3EF-67EA-436B-97B2-0124C06EBD24}" styleName="Средний стиль 4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C083E6E3-FA7D-4D7B-A595-EF9225AFEA82}" styleName="Светлый стиль 1 - акцент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73" d="100"/>
          <a:sy n="73" d="100"/>
        </p:scale>
        <p:origin x="-1212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4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3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2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1.fntdata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5687AA4-4CD5-46D2-AB4E-F1B6353C537B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6CD2E2-63CB-47A1-A01A-0D6D834C954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821447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6CD2E2-63CB-47A1-A01A-0D6D834C9548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6CD2E2-63CB-47A1-A01A-0D6D834C9548}" type="slidenum">
              <a:rPr lang="ru-RU" smtClean="0"/>
              <a:pPr/>
              <a:t>18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 cstate="email">
            <a:lum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EA744C-FE01-496A-A041-ED93458D1002}" type="datetimeFigureOut">
              <a:rPr lang="ru-RU" smtClean="0"/>
              <a:pPr/>
              <a:t>25.09.2022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61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23.jpeg"/><Relationship Id="rId4" Type="http://schemas.openxmlformats.org/officeDocument/2006/relationships/image" Target="../media/image22.em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9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15.jpeg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1000100" y="2928934"/>
            <a:ext cx="7200800" cy="18002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endParaRPr lang="ru-RU" sz="2800" b="1" cap="all" dirty="0" smtClean="0"/>
          </a:p>
          <a:p>
            <a:pPr algn="ctr"/>
            <a:r>
              <a:rPr lang="ru-RU" sz="2800" b="1" cap="all" dirty="0" smtClean="0"/>
              <a:t>«Решение заданий по направлениям </a:t>
            </a:r>
            <a:r>
              <a:rPr lang="ru-RU" sz="2800" b="1" cap="all" dirty="0" err="1" smtClean="0"/>
              <a:t>фуНКЦИОНАЛЬНОЙ</a:t>
            </a:r>
            <a:r>
              <a:rPr lang="ru-RU" sz="2800" b="1" cap="all" dirty="0" smtClean="0"/>
              <a:t> ГРАМОТНОСТИ: НА УРОКАХ МАТЕМАТИКИ»</a:t>
            </a:r>
            <a:endParaRPr lang="ru-RU" sz="2800" dirty="0" smtClean="0"/>
          </a:p>
          <a:p>
            <a:pPr algn="ctr"/>
            <a:endParaRPr lang="ru-RU" sz="3600" dirty="0"/>
          </a:p>
        </p:txBody>
      </p:sp>
      <p:sp>
        <p:nvSpPr>
          <p:cNvPr id="5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786182" y="5000636"/>
            <a:ext cx="4896544" cy="1571636"/>
          </a:xfrm>
          <a:prstGeom prst="roundRect">
            <a:avLst>
              <a:gd name="adj" fmla="val 1782"/>
            </a:avLst>
          </a:prstGeom>
          <a:noFill/>
        </p:spPr>
        <p:txBody>
          <a:bodyPr>
            <a:noAutofit/>
          </a:bodyPr>
          <a:lstStyle/>
          <a:p>
            <a:pPr>
              <a:spcBef>
                <a:spcPts val="0"/>
              </a:spcBef>
            </a:pPr>
            <a:r>
              <a:rPr lang="ru-RU" sz="2000" b="1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Коптева</a:t>
            </a:r>
            <a:r>
              <a:rPr lang="ru-RU" sz="20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Елена Николаевна, </a:t>
            </a:r>
          </a:p>
          <a:p>
            <a:pPr>
              <a:spcBef>
                <a:spcPts val="0"/>
              </a:spcBef>
            </a:pPr>
            <a:r>
              <a:rPr lang="ru-RU" sz="20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учитель начальных классов</a:t>
            </a:r>
          </a:p>
          <a:p>
            <a:pPr>
              <a:spcBef>
                <a:spcPts val="0"/>
              </a:spcBef>
            </a:pPr>
            <a:r>
              <a:rPr lang="ru-RU" sz="20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МБОУ «</a:t>
            </a:r>
            <a:r>
              <a:rPr lang="ru-RU" sz="2000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Лянторская</a:t>
            </a:r>
            <a:r>
              <a:rPr lang="ru-RU" sz="20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средняя общеобразовательная школа №5</a:t>
            </a:r>
            <a:endParaRPr lang="ru-RU" sz="20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142976" y="285728"/>
            <a:ext cx="7128792" cy="50405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  <a:buNone/>
            </a:pPr>
            <a:r>
              <a:rPr lang="ru-RU" sz="14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МБОУ «</a:t>
            </a:r>
            <a:r>
              <a:rPr lang="ru-RU" sz="1400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Лянторская</a:t>
            </a:r>
            <a:r>
              <a:rPr lang="ru-RU" sz="14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средняя общеобразовательная школа №5»</a:t>
            </a:r>
          </a:p>
        </p:txBody>
      </p:sp>
      <p:pic>
        <p:nvPicPr>
          <p:cNvPr id="1026" name="Picture 2" descr="E:\школа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71802" y="928670"/>
            <a:ext cx="2903534" cy="181470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9b6baf5e-3dbf-4ba1-9c5f-4bec52442361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>
          <a:xfrm rot="16200000">
            <a:off x="3322024" y="-1679006"/>
            <a:ext cx="2116183" cy="6760031"/>
          </a:xfrm>
          <a:prstGeom prst="rect">
            <a:avLst/>
          </a:prstGeom>
        </p:spPr>
      </p:pic>
      <p:pic>
        <p:nvPicPr>
          <p:cNvPr id="3" name="Рисунок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71670" y="2928934"/>
            <a:ext cx="4549011" cy="33539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28728" y="0"/>
            <a:ext cx="685804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228600" algn="ctr" fontAlgn="base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</a:pPr>
            <a:r>
              <a:rPr lang="ru-RU" sz="4800" b="1" dirty="0" smtClean="0">
                <a:solidFill>
                  <a:srgbClr val="0070C0"/>
                </a:solidFill>
                <a:ea typeface="Times New Roman" pitchFamily="18" charset="0"/>
                <a:cs typeface="Arial" pitchFamily="34" charset="0"/>
              </a:rPr>
              <a:t>3 класс</a:t>
            </a:r>
            <a:endParaRPr lang="ru-RU" sz="4800" dirty="0">
              <a:solidFill>
                <a:srgbClr val="0070C0"/>
              </a:solidFill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571472" y="1643050"/>
          <a:ext cx="4339590" cy="1723710"/>
        </p:xfrm>
        <a:graphic>
          <a:graphicData uri="http://schemas.openxmlformats.org/drawingml/2006/table">
            <a:tbl>
              <a:tblPr/>
              <a:tblGrid>
                <a:gridCol w="282575"/>
                <a:gridCol w="2624455"/>
                <a:gridCol w="1432560"/>
              </a:tblGrid>
              <a:tr h="35719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№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Наименование продукта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Цена за 1 кг.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749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Яблоки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35 руб.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749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Виноград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120 руб.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65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Апельсины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56 руб.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749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Груши 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145 руб.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749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Гранаты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120 руб.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642910" y="928670"/>
            <a:ext cx="450059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1400" b="1" dirty="0" smtClean="0">
                <a:solidFill>
                  <a:srgbClr val="0070C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Рассмотри таблицу и ответь на вопрос. Сколько рублей надо заплатить при покупке 2 килограммов яблок и 3 килограммов винограда?</a:t>
            </a:r>
            <a:endParaRPr lang="ru-RU" sz="1400" b="1" dirty="0" smtClean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  <a:p>
            <a:endParaRPr lang="ru-RU" sz="1200" dirty="0"/>
          </a:p>
        </p:txBody>
      </p:sp>
      <p:pic>
        <p:nvPicPr>
          <p:cNvPr id="4098" name="Рисунок 1"/>
          <p:cNvPicPr>
            <a:picLocks noChangeAspect="1" noChangeArrowheads="1"/>
          </p:cNvPicPr>
          <p:nvPr/>
        </p:nvPicPr>
        <p:blipFill>
          <a:blip r:embed="rId2">
            <a:lum bright="10000"/>
          </a:blip>
          <a:srcRect/>
          <a:stretch>
            <a:fillRect/>
          </a:stretch>
        </p:blipFill>
        <p:spPr bwMode="auto">
          <a:xfrm>
            <a:off x="4572000" y="4214818"/>
            <a:ext cx="1784350" cy="1846262"/>
          </a:xfrm>
          <a:prstGeom prst="rect">
            <a:avLst/>
          </a:prstGeom>
          <a:noFill/>
        </p:spPr>
      </p:pic>
      <p:pic>
        <p:nvPicPr>
          <p:cNvPr id="4099" name="Рисунок 5" descr="Снимок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00826" y="4214818"/>
            <a:ext cx="2095500" cy="1774825"/>
          </a:xfrm>
          <a:prstGeom prst="rect">
            <a:avLst/>
          </a:prstGeom>
          <a:noFill/>
        </p:spPr>
      </p:pic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4286248" y="3429000"/>
            <a:ext cx="4357718" cy="61555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ea typeface="Times New Roman" pitchFamily="18" charset="0"/>
                <a:cs typeface="Arial" pitchFamily="34" charset="0"/>
              </a:rPr>
              <a:t>Выбери нужную фигуру из 6 пронумерованных. 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cs typeface="Arial" pitchFamily="34" charset="0"/>
            </a:endParaRPr>
          </a:p>
        </p:txBody>
      </p:sp>
      <p:sp>
        <p:nvSpPr>
          <p:cNvPr id="4101" name="Rectangle 5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103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4102" name="Рисунок 1"/>
          <p:cNvPicPr>
            <a:picLocks noChangeAspect="1" noChangeArrowheads="1"/>
          </p:cNvPicPr>
          <p:nvPr/>
        </p:nvPicPr>
        <p:blipFill>
          <a:blip r:embed="rId4"/>
          <a:srcRect t="6383" r="13879" b="3539"/>
          <a:stretch>
            <a:fillRect/>
          </a:stretch>
        </p:blipFill>
        <p:spPr bwMode="auto">
          <a:xfrm rot="-5400000">
            <a:off x="1343712" y="4014082"/>
            <a:ext cx="1785950" cy="2330297"/>
          </a:xfrm>
          <a:prstGeom prst="rect">
            <a:avLst/>
          </a:prstGeom>
          <a:noFill/>
        </p:spPr>
      </p:pic>
      <p:sp>
        <p:nvSpPr>
          <p:cNvPr id="4104" name="Rectangle 8"/>
          <p:cNvSpPr>
            <a:spLocks noChangeArrowheads="1"/>
          </p:cNvSpPr>
          <p:nvPr/>
        </p:nvSpPr>
        <p:spPr bwMode="auto">
          <a:xfrm>
            <a:off x="500034" y="3786190"/>
            <a:ext cx="350046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Определи площадь и периметр фигуры?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105" name="Picture 9" descr="C:\Users\1\Desktop\составное-изображение-зрачка-ержа-абакус-5809931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15074" y="1142984"/>
            <a:ext cx="2247904" cy="18610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42976" y="214290"/>
            <a:ext cx="700092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800" b="1" dirty="0" smtClean="0">
                <a:solidFill>
                  <a:srgbClr val="0070C0"/>
                </a:solidFill>
                <a:ea typeface="Times New Roman" pitchFamily="18" charset="0"/>
                <a:cs typeface="Arial" pitchFamily="34" charset="0"/>
              </a:rPr>
              <a:t>4 класс </a:t>
            </a:r>
            <a:endParaRPr lang="ru-RU" sz="4800" dirty="0" smtClean="0">
              <a:solidFill>
                <a:srgbClr val="0070C0"/>
              </a:solidFill>
              <a:cs typeface="Arial" pitchFamily="34" charset="0"/>
            </a:endParaRPr>
          </a:p>
        </p:txBody>
      </p:sp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642910" y="1214422"/>
            <a:ext cx="817217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Times New Roman" pitchFamily="18" charset="0"/>
              </a:rPr>
              <a:t>Решение задач в 1- 3 действия, связанных с бытовыми жизненными ситуациями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Times New Roman" pitchFamily="18" charset="0"/>
              </a:rPr>
              <a:t>(Покупка, измерение, взвешивание).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1000100" y="1928802"/>
            <a:ext cx="7572428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2000" dirty="0" smtClean="0"/>
              <a:t>18 человек нашего класса идут в цирк. Какую сумму денег классный руководитель должна собрать, если билет стоит 120 рублей, а на проезд необходимо 30 рублей?</a:t>
            </a:r>
            <a:endParaRPr lang="ru-RU" sz="2000" dirty="0"/>
          </a:p>
        </p:txBody>
      </p:sp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1000100" y="3143248"/>
            <a:ext cx="685804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2000" dirty="0" smtClean="0"/>
              <a:t>У Алины 16 рублей, а у Юли 10 рублей. Сколько наклеек они смогут купить вместе, если одна наклейка стоит 4 рубля?</a:t>
            </a:r>
            <a:endParaRPr lang="ru-RU" sz="2000" dirty="0"/>
          </a:p>
        </p:txBody>
      </p:sp>
      <p:sp>
        <p:nvSpPr>
          <p:cNvPr id="10" name="Rectangle 3"/>
          <p:cNvSpPr>
            <a:spLocks noChangeArrowheads="1"/>
          </p:cNvSpPr>
          <p:nvPr/>
        </p:nvSpPr>
        <p:spPr bwMode="auto">
          <a:xfrm>
            <a:off x="1000100" y="5373216"/>
            <a:ext cx="7000924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2000" dirty="0" smtClean="0"/>
              <a:t>Составление схем к задаче, кратких записей, занесение данных в таблицу, отметка стрелками направление на схеме и т. </a:t>
            </a:r>
            <a:r>
              <a:rPr lang="ru-RU" sz="2000" dirty="0" err="1" smtClean="0"/>
              <a:t>п</a:t>
            </a:r>
            <a:endParaRPr lang="ru-RU" sz="2000" dirty="0"/>
          </a:p>
        </p:txBody>
      </p:sp>
      <p:sp>
        <p:nvSpPr>
          <p:cNvPr id="11" name="TextBox 10"/>
          <p:cNvSpPr txBox="1"/>
          <p:nvPr/>
        </p:nvSpPr>
        <p:spPr>
          <a:xfrm>
            <a:off x="1142976" y="4221088"/>
            <a:ext cx="70009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Ваня разговаривал с мамой по телефону 15 минут. Сколько средств со своего счета он потратил, если известно, что стоимость минуты разговора, согласно его тарифу, 50 копеек?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70C0"/>
                </a:solidFill>
              </a:rPr>
              <a:t>1-я модель. Фишки.(  1 класс)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00100" y="1428736"/>
            <a:ext cx="750099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ru-RU" sz="2800" dirty="0" smtClean="0"/>
              <a:t>С опорой на фишки обучение выполнению всех 4 математических действий.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800" dirty="0" smtClean="0"/>
              <a:t>Решение задач.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800" dirty="0" smtClean="0"/>
              <a:t>Умножение и деление.</a:t>
            </a:r>
            <a:endParaRPr lang="ru-RU" sz="2800" dirty="0"/>
          </a:p>
        </p:txBody>
      </p:sp>
      <p:pic>
        <p:nvPicPr>
          <p:cNvPr id="36865" name="Picture 1" descr="C:\Users\1\Desktop\slide-2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3500438"/>
            <a:ext cx="3571900" cy="2879241"/>
          </a:xfrm>
          <a:prstGeom prst="rect">
            <a:avLst/>
          </a:prstGeom>
          <a:noFill/>
        </p:spPr>
      </p:pic>
      <p:pic>
        <p:nvPicPr>
          <p:cNvPr id="36866" name="Picture 2" descr="C:\Users\1\Desktop\img2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86314" y="3429000"/>
            <a:ext cx="3486157" cy="290513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70C0"/>
                </a:solidFill>
              </a:rPr>
              <a:t>2-я модель. Цветные фигуры.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00100" y="1333486"/>
            <a:ext cx="742955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ru-RU" sz="2400" dirty="0" smtClean="0"/>
              <a:t>Обобщение знаний о математических фигурах.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400" dirty="0" smtClean="0"/>
              <a:t>Классификация .( Для классификации должна быть чёткая формулировка). Опираясь на правило разбивать фигуры на классы.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400" dirty="0" smtClean="0"/>
              <a:t>Самим придумывать значимые основания для классификации.</a:t>
            </a:r>
            <a:endParaRPr lang="ru-RU" sz="2400" dirty="0"/>
          </a:p>
        </p:txBody>
      </p:sp>
      <p:sp>
        <p:nvSpPr>
          <p:cNvPr id="5" name="Прямоугольник 4"/>
          <p:cNvSpPr/>
          <p:nvPr/>
        </p:nvSpPr>
        <p:spPr>
          <a:xfrm rot="15970772">
            <a:off x="2877161" y="4664681"/>
            <a:ext cx="857256" cy="1571636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араллелограмм 5"/>
          <p:cNvSpPr/>
          <p:nvPr/>
        </p:nvSpPr>
        <p:spPr>
          <a:xfrm>
            <a:off x="4929190" y="4762509"/>
            <a:ext cx="1216152" cy="1219200"/>
          </a:xfrm>
          <a:prstGeom prst="parallelogram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Трапеция 6"/>
          <p:cNvSpPr/>
          <p:nvPr/>
        </p:nvSpPr>
        <p:spPr>
          <a:xfrm>
            <a:off x="7143768" y="4476757"/>
            <a:ext cx="914400" cy="1621536"/>
          </a:xfrm>
          <a:prstGeom prst="trapezoi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ый треугольник 7"/>
          <p:cNvSpPr/>
          <p:nvPr/>
        </p:nvSpPr>
        <p:spPr>
          <a:xfrm rot="2088374">
            <a:off x="1214414" y="5048261"/>
            <a:ext cx="914400" cy="1219200"/>
          </a:xfrm>
          <a:prstGeom prst="rt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70C0"/>
                </a:solidFill>
              </a:rPr>
              <a:t>3-я модель. Работа с машиной</a:t>
            </a:r>
            <a:r>
              <a:rPr lang="ru-RU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  <a:endParaRPr lang="ru-RU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Трапеция 2"/>
          <p:cNvSpPr/>
          <p:nvPr/>
        </p:nvSpPr>
        <p:spPr>
          <a:xfrm>
            <a:off x="1571604" y="2000240"/>
            <a:ext cx="1643074" cy="1809763"/>
          </a:xfrm>
          <a:prstGeom prst="trapezoid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Трапеция 3"/>
          <p:cNvSpPr/>
          <p:nvPr/>
        </p:nvSpPr>
        <p:spPr>
          <a:xfrm>
            <a:off x="6072198" y="2666995"/>
            <a:ext cx="928694" cy="954781"/>
          </a:xfrm>
          <a:prstGeom prst="trapezoid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авильный пятиугольник 4"/>
          <p:cNvSpPr/>
          <p:nvPr/>
        </p:nvSpPr>
        <p:spPr>
          <a:xfrm>
            <a:off x="6143636" y="4667259"/>
            <a:ext cx="960120" cy="1219200"/>
          </a:xfrm>
          <a:prstGeom prst="pentagon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авильный пятиугольник 5"/>
          <p:cNvSpPr/>
          <p:nvPr/>
        </p:nvSpPr>
        <p:spPr>
          <a:xfrm>
            <a:off x="1571604" y="4191005"/>
            <a:ext cx="1785950" cy="2095515"/>
          </a:xfrm>
          <a:prstGeom prst="pentagon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Выгнутая вверх стрелка 6"/>
          <p:cNvSpPr/>
          <p:nvPr/>
        </p:nvSpPr>
        <p:spPr>
          <a:xfrm>
            <a:off x="3428992" y="2381243"/>
            <a:ext cx="2357454" cy="762005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8" name="Выгнутая вверх стрелка 7"/>
          <p:cNvSpPr/>
          <p:nvPr/>
        </p:nvSpPr>
        <p:spPr>
          <a:xfrm>
            <a:off x="3571868" y="4667259"/>
            <a:ext cx="2286016" cy="666755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85852" y="476229"/>
            <a:ext cx="688541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dirty="0" smtClean="0">
                <a:solidFill>
                  <a:srgbClr val="0070C0"/>
                </a:solidFill>
              </a:rPr>
              <a:t>Использование графов</a:t>
            </a:r>
            <a:endParaRPr lang="ru-RU" sz="5400" dirty="0">
              <a:solidFill>
                <a:srgbClr val="0070C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28662" y="1571612"/>
            <a:ext cx="735811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/>
              <a:t>В гардеробе 43 пальто, плащей на 12 больше, а курток на 4 меньше. Сколько курток в гардеробе?</a:t>
            </a:r>
            <a:endParaRPr lang="ru-RU" sz="2800" b="1" i="1" dirty="0"/>
          </a:p>
        </p:txBody>
      </p:sp>
      <p:sp>
        <p:nvSpPr>
          <p:cNvPr id="16" name="TextBox 15"/>
          <p:cNvSpPr txBox="1"/>
          <p:nvPr/>
        </p:nvSpPr>
        <p:spPr>
          <a:xfrm>
            <a:off x="2000232" y="4357694"/>
            <a:ext cx="637665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43                 Пл.                    К.</a:t>
            </a:r>
            <a:endParaRPr lang="ru-RU" sz="3200" dirty="0"/>
          </a:p>
        </p:txBody>
      </p:sp>
      <p:sp>
        <p:nvSpPr>
          <p:cNvPr id="17" name="Дуга 16"/>
          <p:cNvSpPr/>
          <p:nvPr/>
        </p:nvSpPr>
        <p:spPr>
          <a:xfrm>
            <a:off x="2357422" y="4071942"/>
            <a:ext cx="1913094" cy="361937"/>
          </a:xfrm>
          <a:prstGeom prst="arc">
            <a:avLst>
              <a:gd name="adj1" fmla="val 10846395"/>
              <a:gd name="adj2" fmla="val 0"/>
            </a:avLst>
          </a:prstGeom>
          <a:ln w="38100">
            <a:solidFill>
              <a:srgbClr val="FF0000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Дуга 17"/>
          <p:cNvSpPr/>
          <p:nvPr/>
        </p:nvSpPr>
        <p:spPr>
          <a:xfrm>
            <a:off x="4714876" y="4071942"/>
            <a:ext cx="2049744" cy="533853"/>
          </a:xfrm>
          <a:prstGeom prst="arc">
            <a:avLst>
              <a:gd name="adj1" fmla="val 11019557"/>
              <a:gd name="adj2" fmla="val 0"/>
            </a:avLst>
          </a:prstGeom>
          <a:ln w="38100">
            <a:solidFill>
              <a:srgbClr val="0070C0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/>
          <p:cNvSpPr txBox="1"/>
          <p:nvPr/>
        </p:nvSpPr>
        <p:spPr>
          <a:xfrm>
            <a:off x="2571736" y="3429000"/>
            <a:ext cx="15211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На 12 б.</a:t>
            </a:r>
            <a:endParaRPr lang="ru-RU" sz="2400" dirty="0"/>
          </a:p>
        </p:txBody>
      </p:sp>
      <p:sp>
        <p:nvSpPr>
          <p:cNvPr id="20" name="TextBox 19"/>
          <p:cNvSpPr txBox="1"/>
          <p:nvPr/>
        </p:nvSpPr>
        <p:spPr>
          <a:xfrm>
            <a:off x="5072066" y="3429000"/>
            <a:ext cx="15227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На 4 м.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1357290" y="195943"/>
            <a:ext cx="7000924" cy="6186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3200" i="1" u="sng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cs typeface="Arial" pitchFamily="34" charset="0"/>
              </a:rPr>
              <a:t>Работа</a:t>
            </a:r>
            <a:r>
              <a:rPr kumimoji="0" lang="ru-RU" sz="3200" i="1" u="sng" strike="noStrike" cap="none" normalizeH="0" dirty="0" smtClean="0">
                <a:ln>
                  <a:noFill/>
                </a:ln>
                <a:solidFill>
                  <a:srgbClr val="0070C0"/>
                </a:solidFill>
                <a:effectLst/>
                <a:cs typeface="Arial" pitchFamily="34" charset="0"/>
              </a:rPr>
              <a:t> с задачами:</a:t>
            </a:r>
          </a:p>
          <a:p>
            <a:pPr lvl="0"/>
            <a:r>
              <a:rPr lang="ru-RU" sz="2400" i="1" baseline="0" dirty="0" smtClean="0">
                <a:cs typeface="Arial" pitchFamily="34" charset="0"/>
              </a:rPr>
              <a:t> </a:t>
            </a:r>
            <a:r>
              <a:rPr lang="ru-RU" sz="2000" dirty="0" smtClean="0"/>
              <a:t>Работа над решённой задачей. </a:t>
            </a:r>
          </a:p>
          <a:p>
            <a:pPr lvl="0"/>
            <a:r>
              <a:rPr lang="ru-RU" sz="2000" dirty="0" smtClean="0"/>
              <a:t>Решение задач различными способами.           </a:t>
            </a:r>
          </a:p>
          <a:p>
            <a:pPr lvl="0"/>
            <a:r>
              <a:rPr lang="ru-RU" sz="2000" dirty="0" smtClean="0"/>
              <a:t>Представления ситуации, описанной в задаче. </a:t>
            </a:r>
          </a:p>
          <a:p>
            <a:pPr lvl="0"/>
            <a:r>
              <a:rPr lang="ru-RU" sz="2000" dirty="0" smtClean="0"/>
              <a:t>Самостоятельное составление задач учащимися.                 </a:t>
            </a:r>
          </a:p>
          <a:p>
            <a:pPr lvl="0"/>
            <a:r>
              <a:rPr lang="ru-RU" sz="2000" dirty="0" smtClean="0"/>
              <a:t>Решение задач с недостающими и избыточными данными.   </a:t>
            </a:r>
          </a:p>
          <a:p>
            <a:pPr lvl="0"/>
            <a:r>
              <a:rPr lang="ru-RU" sz="2000" dirty="0" smtClean="0"/>
              <a:t>Изменение вопроса задачи.   </a:t>
            </a:r>
          </a:p>
          <a:p>
            <a:pPr lvl="0"/>
            <a:r>
              <a:rPr lang="ru-RU" sz="2000" dirty="0" smtClean="0"/>
              <a:t>Использование приема сравнения задач.                                                   </a:t>
            </a:r>
          </a:p>
          <a:p>
            <a:pPr lvl="0"/>
            <a:r>
              <a:rPr lang="ru-RU" sz="2000" dirty="0" smtClean="0"/>
              <a:t>Изменение задачи так, чтобы она решалась другим действием. </a:t>
            </a:r>
          </a:p>
          <a:p>
            <a:pPr lvl="0"/>
            <a:r>
              <a:rPr lang="ru-RU" sz="2000" dirty="0" smtClean="0"/>
              <a:t>Решение обратных задач.</a:t>
            </a:r>
          </a:p>
          <a:p>
            <a:pPr lvl="0"/>
            <a:r>
              <a:rPr lang="ru-RU" sz="2000" dirty="0" smtClean="0"/>
              <a:t>Решение нестандартных задач</a:t>
            </a:r>
          </a:p>
          <a:p>
            <a:pPr lvl="0"/>
            <a:r>
              <a:rPr lang="ru-RU" sz="2000" dirty="0" smtClean="0"/>
              <a:t>Решение комбинаторных задач</a:t>
            </a:r>
          </a:p>
          <a:p>
            <a:pPr lvl="0"/>
            <a:r>
              <a:rPr lang="ru-RU" sz="2000" dirty="0" smtClean="0"/>
              <a:t>Выбор решения из двух предложенных  (верного и неверного).</a:t>
            </a:r>
          </a:p>
          <a:p>
            <a:pPr lvl="0"/>
            <a:r>
              <a:rPr lang="ru-RU" sz="2000" dirty="0" smtClean="0"/>
              <a:t>Изменение условия задачи так, чтобы задача решалась другим действием.</a:t>
            </a:r>
          </a:p>
          <a:p>
            <a:pPr lvl="0"/>
            <a:r>
              <a:rPr lang="ru-RU" sz="2000" dirty="0" smtClean="0"/>
              <a:t>Закончить решение задачи.</a:t>
            </a:r>
          </a:p>
          <a:p>
            <a:pPr lvl="0"/>
            <a:r>
              <a:rPr lang="ru-RU" sz="2000" dirty="0" smtClean="0"/>
              <a:t>Составление аналогичной задачи с измененными данными.</a:t>
            </a:r>
          </a:p>
          <a:p>
            <a:pPr lvl="0"/>
            <a:r>
              <a:rPr lang="ru-RU" sz="2000" dirty="0" smtClean="0"/>
              <a:t>Составление и решение обратных задач.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xmlns="" val="1724252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1\Desktop\5d37ad9d382a12cbd46467ff17148cf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15074" y="428604"/>
            <a:ext cx="2564391" cy="2000225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714348" y="2643182"/>
            <a:ext cx="792961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2400" dirty="0" smtClean="0">
                <a:solidFill>
                  <a:prstClr val="black"/>
                </a:solidFill>
                <a:ea typeface="Times New Roman" pitchFamily="18" charset="0"/>
                <a:cs typeface="Times New Roman" pitchFamily="18" charset="0"/>
              </a:rPr>
              <a:t>составлять свой бюджет; </a:t>
            </a:r>
            <a:endParaRPr lang="ru-RU" sz="2400" dirty="0" smtClean="0">
              <a:solidFill>
                <a:prstClr val="black"/>
              </a:solidFill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2400" dirty="0" smtClean="0">
                <a:solidFill>
                  <a:prstClr val="black"/>
                </a:solidFill>
                <a:ea typeface="Times New Roman" pitchFamily="18" charset="0"/>
                <a:cs typeface="Times New Roman" pitchFamily="18" charset="0"/>
              </a:rPr>
              <a:t>рассчитывать стоимость покупки и размер сдачи; </a:t>
            </a:r>
            <a:endParaRPr lang="ru-RU" sz="2400" dirty="0" smtClean="0">
              <a:solidFill>
                <a:prstClr val="black"/>
              </a:solidFill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2400" dirty="0" smtClean="0">
                <a:solidFill>
                  <a:prstClr val="black"/>
                </a:solidFill>
                <a:ea typeface="Times New Roman" pitchFamily="18" charset="0"/>
                <a:cs typeface="Times New Roman" pitchFamily="18" charset="0"/>
              </a:rPr>
              <a:t>различать товары и услуги;</a:t>
            </a:r>
            <a:endParaRPr lang="ru-RU" sz="2400" dirty="0" smtClean="0">
              <a:solidFill>
                <a:prstClr val="black"/>
              </a:solidFill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2400" dirty="0" smtClean="0">
                <a:solidFill>
                  <a:prstClr val="black"/>
                </a:solidFill>
                <a:ea typeface="Times New Roman" pitchFamily="18" charset="0"/>
                <a:cs typeface="Times New Roman" pitchFamily="18" charset="0"/>
              </a:rPr>
              <a:t>осуществлять простейших экономических расчётов; </a:t>
            </a:r>
            <a:endParaRPr lang="ru-RU" sz="2400" dirty="0" smtClean="0">
              <a:solidFill>
                <a:prstClr val="black"/>
              </a:solidFill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2400" dirty="0" smtClean="0">
                <a:solidFill>
                  <a:prstClr val="black"/>
                </a:solidFill>
                <a:ea typeface="Times New Roman" pitchFamily="18" charset="0"/>
                <a:cs typeface="Times New Roman" pitchFamily="18" charset="0"/>
              </a:rPr>
              <a:t>планировать результат экономии и бережливости; </a:t>
            </a:r>
            <a:endParaRPr lang="ru-RU" sz="2400" dirty="0" smtClean="0">
              <a:solidFill>
                <a:prstClr val="black"/>
              </a:solidFill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2400" dirty="0" smtClean="0">
                <a:solidFill>
                  <a:prstClr val="black"/>
                </a:solidFill>
                <a:ea typeface="Times New Roman" pitchFamily="18" charset="0"/>
                <a:cs typeface="Times New Roman" pitchFamily="18" charset="0"/>
              </a:rPr>
              <a:t>взаимодействовать в процессе игры; </a:t>
            </a:r>
            <a:endParaRPr lang="ru-RU" sz="2400" dirty="0" smtClean="0">
              <a:solidFill>
                <a:prstClr val="black"/>
              </a:solidFill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2400" dirty="0" smtClean="0">
                <a:solidFill>
                  <a:prstClr val="black"/>
                </a:solidFill>
                <a:ea typeface="Times New Roman" pitchFamily="18" charset="0"/>
                <a:cs typeface="Times New Roman" pitchFamily="18" charset="0"/>
              </a:rPr>
              <a:t>различать материальные и нематериальные ценности;</a:t>
            </a:r>
            <a:endParaRPr lang="ru-RU" sz="2400" dirty="0" smtClean="0">
              <a:solidFill>
                <a:prstClr val="black"/>
              </a:solidFill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2400" dirty="0" smtClean="0">
                <a:solidFill>
                  <a:prstClr val="black"/>
                </a:solidFill>
                <a:ea typeface="Times New Roman" pitchFamily="18" charset="0"/>
                <a:cs typeface="Times New Roman" pitchFamily="18" charset="0"/>
              </a:rPr>
              <a:t>обосновывать важность и необходимость труда в жизни</a:t>
            </a:r>
            <a:endParaRPr lang="ru-RU" sz="24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857224" y="714356"/>
            <a:ext cx="521497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dirty="0" smtClean="0">
                <a:solidFill>
                  <a:srgbClr val="0070C0"/>
                </a:solidFill>
                <a:ea typeface="Times New Roman" pitchFamily="18" charset="0"/>
                <a:cs typeface="Times New Roman" pitchFamily="18" charset="0"/>
              </a:rPr>
              <a:t>Экономическая игра:</a:t>
            </a:r>
            <a:endParaRPr lang="ru-RU" sz="3600" b="1" dirty="0" smtClean="0">
              <a:solidFill>
                <a:srgbClr val="0070C0"/>
              </a:solidFill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>
            <a:spLocks noChangeArrowheads="1"/>
          </p:cNvSpPr>
          <p:nvPr/>
        </p:nvSpPr>
        <p:spPr bwMode="auto">
          <a:xfrm>
            <a:off x="642910" y="357166"/>
            <a:ext cx="4500594" cy="40934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000" b="1" i="1" dirty="0">
                <a:latin typeface="Times New Roman" pitchFamily="18" charset="0"/>
                <a:cs typeface="Times New Roman" pitchFamily="18" charset="0"/>
              </a:rPr>
              <a:t>Учить детей сегодня трудно,</a:t>
            </a:r>
          </a:p>
          <a:p>
            <a:r>
              <a:rPr lang="ru-RU" sz="2000" b="1" i="1" dirty="0">
                <a:latin typeface="Times New Roman" pitchFamily="18" charset="0"/>
                <a:cs typeface="Times New Roman" pitchFamily="18" charset="0"/>
              </a:rPr>
              <a:t>И раньше было нелегко.</a:t>
            </a:r>
          </a:p>
          <a:p>
            <a:r>
              <a:rPr lang="ru-RU" sz="2000" b="1" i="1" dirty="0">
                <a:latin typeface="Times New Roman" pitchFamily="18" charset="0"/>
                <a:cs typeface="Times New Roman" pitchFamily="18" charset="0"/>
              </a:rPr>
              <a:t>Читать, считать, писать учили:</a:t>
            </a:r>
          </a:p>
          <a:p>
            <a:r>
              <a:rPr lang="ru-RU" sz="2000" b="1" i="1" dirty="0">
                <a:latin typeface="Times New Roman" pitchFamily="18" charset="0"/>
                <a:cs typeface="Times New Roman" pitchFamily="18" charset="0"/>
              </a:rPr>
              <a:t>«Даёт корова молоко».</a:t>
            </a:r>
          </a:p>
          <a:p>
            <a:r>
              <a:rPr lang="ru-RU" sz="2000" b="1" i="1" dirty="0">
                <a:latin typeface="Times New Roman" pitchFamily="18" charset="0"/>
                <a:cs typeface="Times New Roman" pitchFamily="18" charset="0"/>
              </a:rPr>
              <a:t>Век XXI – век открытий,</a:t>
            </a:r>
          </a:p>
          <a:p>
            <a:r>
              <a:rPr lang="ru-RU" sz="2000" b="1" i="1" dirty="0">
                <a:latin typeface="Times New Roman" pitchFamily="18" charset="0"/>
                <a:cs typeface="Times New Roman" pitchFamily="18" charset="0"/>
              </a:rPr>
              <a:t>Век инноваций, новизны,</a:t>
            </a:r>
          </a:p>
          <a:p>
            <a:r>
              <a:rPr lang="ru-RU" sz="2000" b="1" i="1" dirty="0">
                <a:latin typeface="Times New Roman" pitchFamily="18" charset="0"/>
                <a:cs typeface="Times New Roman" pitchFamily="18" charset="0"/>
              </a:rPr>
              <a:t>Но от учителя зависит,</a:t>
            </a:r>
          </a:p>
          <a:p>
            <a:r>
              <a:rPr lang="ru-RU" sz="2000" b="1" i="1" dirty="0">
                <a:latin typeface="Times New Roman" pitchFamily="18" charset="0"/>
                <a:cs typeface="Times New Roman" pitchFamily="18" charset="0"/>
              </a:rPr>
              <a:t>Какими дети быть должны.</a:t>
            </a:r>
          </a:p>
          <a:p>
            <a:r>
              <a:rPr lang="ru-RU" sz="2000" b="1" i="1" dirty="0">
                <a:latin typeface="Times New Roman" pitchFamily="18" charset="0"/>
                <a:cs typeface="Times New Roman" pitchFamily="18" charset="0"/>
              </a:rPr>
              <a:t>Желаем вам, чтоб дети в вашем классе</a:t>
            </a:r>
          </a:p>
          <a:p>
            <a:r>
              <a:rPr lang="ru-RU" sz="2000" b="1" i="1" dirty="0">
                <a:latin typeface="Times New Roman" pitchFamily="18" charset="0"/>
                <a:cs typeface="Times New Roman" pitchFamily="18" charset="0"/>
              </a:rPr>
              <a:t>Светились от улыбок и любви,</a:t>
            </a:r>
          </a:p>
          <a:p>
            <a:r>
              <a:rPr lang="ru-RU" sz="2000" b="1" i="1" dirty="0">
                <a:latin typeface="Times New Roman" pitchFamily="18" charset="0"/>
                <a:cs typeface="Times New Roman" pitchFamily="18" charset="0"/>
              </a:rPr>
              <a:t>Здоровья вам и творческих успехов</a:t>
            </a:r>
          </a:p>
          <a:p>
            <a:r>
              <a:rPr lang="ru-RU" sz="2000" b="1" i="1" dirty="0">
                <a:latin typeface="Times New Roman" pitchFamily="18" charset="0"/>
                <a:cs typeface="Times New Roman" pitchFamily="18" charset="0"/>
              </a:rPr>
              <a:t>В век инноваций, новизны!</a:t>
            </a:r>
          </a:p>
        </p:txBody>
      </p:sp>
      <p:pic>
        <p:nvPicPr>
          <p:cNvPr id="3" name="Picture 3" descr="C:\Users\1\Desktop\7dafd5da-d280-5b8b-8236-7c62bd827ec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3438" y="4071942"/>
            <a:ext cx="3839502" cy="214314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785786" y="2786058"/>
            <a:ext cx="792961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/>
              <a:t>  способность человека определять и понимать роль математики в мире, в котором он живет, высказывать хорошо обоснованные математические суждения и использовать математику так, чтобы удовлетворять в настоящем и в будущем потребности, присущие созидательному, заинтересованному и мыслящему гражданину.</a:t>
            </a:r>
            <a:endParaRPr lang="ru-RU" sz="24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857224" y="714356"/>
            <a:ext cx="521497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0070C0"/>
                </a:solidFill>
              </a:rPr>
              <a:t>«Функциональная математическая грамотность»</a:t>
            </a:r>
            <a:endParaRPr lang="ru-RU" sz="2800" b="1" dirty="0" smtClean="0">
              <a:solidFill>
                <a:srgbClr val="0070C0"/>
              </a:solidFill>
              <a:cs typeface="Arial" pitchFamily="34" charset="0"/>
            </a:endParaRPr>
          </a:p>
        </p:txBody>
      </p:sp>
      <p:pic>
        <p:nvPicPr>
          <p:cNvPr id="8194" name="Picture 2" descr="https://old.chuvsu.ru/images/stories/novosty/2020/4/010420_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43636" y="500042"/>
            <a:ext cx="2441881" cy="15938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1571604" y="1500174"/>
            <a:ext cx="635798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ea typeface="Times New Roman" pitchFamily="18" charset="0"/>
                <a:cs typeface="Times New Roman" pitchFamily="18" charset="0"/>
              </a:rPr>
              <a:t>Спасибо за внимание!</a:t>
            </a:r>
            <a:endParaRPr kumimoji="0" lang="ru-RU" sz="6000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785786" y="2786058"/>
            <a:ext cx="792961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/>
              <a:t> </a:t>
            </a:r>
            <a:r>
              <a:rPr lang="ru-RU" sz="2400" dirty="0" smtClean="0"/>
              <a:t> -использование начальных математических знаний для описания и объяснения окружающих предметов, процессов, явлений, а также оценке их количественных и пространственных отношений;</a:t>
            </a:r>
          </a:p>
          <a:p>
            <a:pPr algn="just"/>
            <a:r>
              <a:rPr lang="ru-RU" sz="2400" dirty="0" smtClean="0"/>
              <a:t>-приобретение начального опыта применения математических знаний для решения учебно-познавательных и учебно-практических задач» </a:t>
            </a:r>
            <a:endParaRPr lang="ru-RU" sz="24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857224" y="714356"/>
            <a:ext cx="521497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0070C0"/>
                </a:solidFill>
              </a:rPr>
              <a:t>Предметные </a:t>
            </a:r>
            <a:r>
              <a:rPr lang="ru-RU" sz="2800" b="1" dirty="0" smtClean="0">
                <a:solidFill>
                  <a:srgbClr val="0070C0"/>
                </a:solidFill>
              </a:rPr>
              <a:t>результаты освоения основной образовательной программы </a:t>
            </a:r>
            <a:r>
              <a:rPr lang="ru-RU" sz="2800" b="1" dirty="0" smtClean="0">
                <a:solidFill>
                  <a:srgbClr val="0070C0"/>
                </a:solidFill>
              </a:rPr>
              <a:t>НОО должны </a:t>
            </a:r>
            <a:r>
              <a:rPr lang="ru-RU" sz="2800" b="1" dirty="0" smtClean="0">
                <a:solidFill>
                  <a:srgbClr val="0070C0"/>
                </a:solidFill>
              </a:rPr>
              <a:t>отражать</a:t>
            </a:r>
            <a:endParaRPr lang="ru-RU" sz="2800" b="1" dirty="0" smtClean="0">
              <a:solidFill>
                <a:srgbClr val="0070C0"/>
              </a:solidFill>
              <a:cs typeface="Arial" pitchFamily="34" charset="0"/>
            </a:endParaRPr>
          </a:p>
        </p:txBody>
      </p:sp>
      <p:pic>
        <p:nvPicPr>
          <p:cNvPr id="8194" name="Picture 2" descr="https://old.chuvsu.ru/images/stories/novosty/2020/4/010420_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43636" y="500042"/>
            <a:ext cx="2441881" cy="15938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785786" y="1928802"/>
            <a:ext cx="7929618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 </a:t>
            </a:r>
            <a:r>
              <a:rPr lang="ru-RU" sz="1400" dirty="0" smtClean="0"/>
              <a:t> </a:t>
            </a:r>
            <a:r>
              <a:rPr lang="ru-RU" sz="1600" b="1" dirty="0" smtClean="0"/>
              <a:t>ЦЕЛЬ</a:t>
            </a:r>
            <a:r>
              <a:rPr lang="ru-RU" sz="1600" dirty="0" smtClean="0"/>
              <a:t>: оценивание не только степени усвоения учебного  материала, но и  способности использовать полученные навыки и знания для решения самых разных жизненных задач, то есть функциональной грамотности учащихся. </a:t>
            </a:r>
          </a:p>
          <a:p>
            <a:r>
              <a:rPr lang="ru-RU" sz="1600" b="1" dirty="0" smtClean="0"/>
              <a:t>Проверяются три вида функциональной грамотности: </a:t>
            </a:r>
            <a:endParaRPr lang="ru-RU" sz="1600" dirty="0" smtClean="0"/>
          </a:p>
          <a:p>
            <a:r>
              <a:rPr lang="ru-RU" sz="1600" dirty="0" smtClean="0"/>
              <a:t>-ЧИТАТЕЛЬСКАЯ Способность к пониманию и осмыслению письменных текстов, к использованию их содержания для достижения собственных целей, развития знаний и возможностей, для активного участия в жизни общества; </a:t>
            </a:r>
          </a:p>
          <a:p>
            <a:r>
              <a:rPr lang="ru-RU" sz="1600" dirty="0" smtClean="0"/>
              <a:t>-МАТЕМАТИЧЕСКАЯ способность определять и понимать роль математики в мире, в котором он живет, высказывать хорошо обоснованные  математические суждения и использовать математику так, чтобы удовлетворять в настоящем и будущем потребности, присущие созидательному, заинтересованному и мыслящему гражданину.</a:t>
            </a:r>
          </a:p>
          <a:p>
            <a:r>
              <a:rPr lang="ru-RU" sz="1600" dirty="0" smtClean="0"/>
              <a:t>-ЕСТЕСТВЕННО - НАУЧНАЯ Способность использовать естественнонаучные знания для отбора в реальных жизненных ситуациях тех проблем, которые могут, исследованы и решены с помощью научных методов, основанных на наблюдениях и экспериментах, необходимых для понимания окружающего  мира и тех изменений, которые вносит в него деятельность человека, а также для принятия соответствующих решений.</a:t>
            </a:r>
            <a:endParaRPr lang="ru-RU" sz="16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785786" y="214290"/>
            <a:ext cx="521497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70C0"/>
                </a:solidFill>
              </a:rPr>
              <a:t>Международные оценочные исследования  функциональной грамотности: PISA, TIMSS, </a:t>
            </a:r>
            <a:r>
              <a:rPr lang="en-US" sz="2800" b="1" dirty="0" smtClean="0">
                <a:solidFill>
                  <a:srgbClr val="0070C0"/>
                </a:solidFill>
              </a:rPr>
              <a:t>PIRLS</a:t>
            </a:r>
            <a:endParaRPr lang="ru-RU" sz="2800" dirty="0">
              <a:solidFill>
                <a:srgbClr val="0070C0"/>
              </a:solidFill>
            </a:endParaRPr>
          </a:p>
        </p:txBody>
      </p:sp>
      <p:pic>
        <p:nvPicPr>
          <p:cNvPr id="8194" name="Picture 2" descr="https://old.chuvsu.ru/images/stories/novosty/2020/4/010420_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15074" y="214290"/>
            <a:ext cx="2441881" cy="15938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extBox 30"/>
          <p:cNvSpPr txBox="1"/>
          <p:nvPr/>
        </p:nvSpPr>
        <p:spPr>
          <a:xfrm>
            <a:off x="714348" y="1357298"/>
            <a:ext cx="80889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1 компонент 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714349" y="2000240"/>
            <a:ext cx="8001056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1. Сколько сдачи ты получишь с каждой покупки, если у тебя купюра 50 </a:t>
            </a:r>
            <a:r>
              <a:rPr lang="ru-RU" dirty="0" err="1" smtClean="0"/>
              <a:t>руб.,а</a:t>
            </a:r>
            <a:r>
              <a:rPr lang="ru-RU" dirty="0" smtClean="0"/>
              <a:t> ты купишь: один йогурт (32 руб. )? одно мороженое (26 руб. )?</a:t>
            </a:r>
          </a:p>
          <a:p>
            <a:r>
              <a:rPr lang="ru-RU" dirty="0" smtClean="0"/>
              <a:t>2. Дима заметил, что упаковка сока стоила 36 руб. Через некоторое время его цену снизили на 8 руб. По какой цене стали продавать сок?</a:t>
            </a:r>
          </a:p>
          <a:p>
            <a:r>
              <a:rPr lang="ru-RU" dirty="0" smtClean="0"/>
              <a:t>3.Тульские пряники вошли в бортовое меню авиаперевозчика «Аэрофлот». Для этого фабрика будет производить более 7 </a:t>
            </a:r>
            <a:r>
              <a:rPr lang="ru-RU" dirty="0" err="1" smtClean="0"/>
              <a:t>млн</a:t>
            </a:r>
            <a:r>
              <a:rPr lang="ru-RU" dirty="0" smtClean="0"/>
              <a:t> пряников в год. Вычисли, сколько пряников кондитеры выпекут за полгода, за один месяц (30 дней), за один день, если за год на фабрике выпекут 7 200 000 пряников?</a:t>
            </a:r>
          </a:p>
          <a:p>
            <a:r>
              <a:rPr lang="ru-RU" dirty="0" smtClean="0"/>
              <a:t>4.Москва – Владивосток – это самый протяженный железнодорожный пассажирский маршрут в мире. За 144 часа вы преодолеваете путь длиной в 9288 км. Выполни деление с остатком: вычисли скорость движения поезда по этому маршруту.</a:t>
            </a:r>
          </a:p>
          <a:p>
            <a:r>
              <a:rPr lang="ru-RU" dirty="0" smtClean="0"/>
              <a:t>   5.Определи время по часам. Запиши результаты по образцу.</a:t>
            </a:r>
          </a:p>
          <a:p>
            <a:r>
              <a:rPr lang="ru-RU" dirty="0" smtClean="0"/>
              <a:t> </a:t>
            </a:r>
          </a:p>
          <a:p>
            <a:endParaRPr lang="ru-RU" dirty="0"/>
          </a:p>
        </p:txBody>
      </p:sp>
      <p:sp>
        <p:nvSpPr>
          <p:cNvPr id="8194" name="Rectangle 2"/>
          <p:cNvSpPr>
            <a:spLocks noChangeArrowheads="1"/>
          </p:cNvSpPr>
          <p:nvPr/>
        </p:nvSpPr>
        <p:spPr bwMode="auto">
          <a:xfrm>
            <a:off x="515816" y="4009292"/>
            <a:ext cx="22955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785786" y="142852"/>
            <a:ext cx="783101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70C0"/>
                </a:solidFill>
                <a:cs typeface="Times New Roman" pitchFamily="18" charset="0"/>
              </a:rPr>
              <a:t>Математическая </a:t>
            </a:r>
            <a:r>
              <a:rPr lang="ru-RU" sz="2400" b="1" dirty="0" smtClean="0">
                <a:solidFill>
                  <a:srgbClr val="0070C0"/>
                </a:solidFill>
                <a:cs typeface="Times New Roman" pitchFamily="18" charset="0"/>
              </a:rPr>
              <a:t>грамотность -  это комплекс </a:t>
            </a:r>
          </a:p>
          <a:p>
            <a:pPr algn="ctr"/>
            <a:r>
              <a:rPr lang="ru-RU" sz="2400" b="1" dirty="0" smtClean="0">
                <a:solidFill>
                  <a:srgbClr val="0070C0"/>
                </a:solidFill>
                <a:cs typeface="Times New Roman" pitchFamily="18" charset="0"/>
              </a:rPr>
              <a:t>3 компонентов: </a:t>
            </a:r>
            <a:endParaRPr lang="ru-RU" sz="2400" dirty="0">
              <a:solidFill>
                <a:srgbClr val="0070C0"/>
              </a:solidFill>
              <a:cs typeface="Times New Roman" pitchFamily="18" charset="0"/>
            </a:endParaRPr>
          </a:p>
        </p:txBody>
      </p:sp>
      <p:pic>
        <p:nvPicPr>
          <p:cNvPr id="6" name="Picture 3" descr="C:\Users\1\Desktop\ekonom_day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00826" y="714356"/>
            <a:ext cx="1643074" cy="1094313"/>
          </a:xfrm>
          <a:prstGeom prst="rect">
            <a:avLst/>
          </a:prstGeom>
          <a:noFill/>
        </p:spPr>
      </p:pic>
      <p:pic>
        <p:nvPicPr>
          <p:cNvPr id="9" name="Picture 2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c="http://schemas.openxmlformats.org/markup-compatibility/2006" xmlns:wpc="http://schemas.microsoft.com/office/word/2010/wordprocessingCanvas" xmlns="" xmlns:pic="http://schemas.openxmlformats.org/drawingml/2006/picture" xmlns:lc="http://schemas.openxmlformats.org/drawingml/2006/lockedCanvas" val="0"/>
              </a:ext>
            </a:extLst>
          </a:blip>
          <a:srcRect b="50000"/>
          <a:stretch/>
        </p:blipFill>
        <p:spPr bwMode="auto">
          <a:xfrm>
            <a:off x="1214414" y="5715016"/>
            <a:ext cx="2179320" cy="766269"/>
          </a:xfrm>
          <a:prstGeom prst="rect">
            <a:avLst/>
          </a:prstGeom>
          <a:noFill/>
          <a:ln>
            <a:noFill/>
          </a:ln>
          <a:extLst/>
        </p:spPr>
      </p:pic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4071934" y="5786454"/>
          <a:ext cx="2701925" cy="579504"/>
        </p:xfrm>
        <a:graphic>
          <a:graphicData uri="http://schemas.openxmlformats.org/drawingml/2006/table">
            <a:tbl>
              <a:tblPr/>
              <a:tblGrid>
                <a:gridCol w="1080516"/>
                <a:gridCol w="722881"/>
                <a:gridCol w="898528"/>
              </a:tblGrid>
              <a:tr h="579504">
                <a:tc>
                  <a:txBody>
                    <a:bodyPr/>
                    <a:lstStyle/>
                    <a:p>
                      <a:pPr algn="l" fontAlgn="base">
                        <a:lnSpc>
                          <a:spcPct val="115000"/>
                        </a:lnSpc>
                        <a:spcBef>
                          <a:spcPts val="480"/>
                        </a:spcBef>
                        <a:spcAft>
                          <a:spcPts val="0"/>
                        </a:spcAft>
                      </a:pPr>
                      <a:r>
                        <a:rPr lang="ru-RU" sz="1200" b="1" kern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13 ч 00 мин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724252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extBox 30"/>
          <p:cNvSpPr txBox="1"/>
          <p:nvPr/>
        </p:nvSpPr>
        <p:spPr>
          <a:xfrm>
            <a:off x="714348" y="1000108"/>
            <a:ext cx="80889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2</a:t>
            </a:r>
            <a:r>
              <a:rPr lang="ru-RU" sz="2800" b="1" dirty="0" smtClean="0">
                <a:solidFill>
                  <a:srgbClr val="FF0000"/>
                </a:solidFill>
              </a:rPr>
              <a:t> компонент 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8194" name="Rectangle 2"/>
          <p:cNvSpPr>
            <a:spLocks noChangeArrowheads="1"/>
          </p:cNvSpPr>
          <p:nvPr/>
        </p:nvSpPr>
        <p:spPr bwMode="auto">
          <a:xfrm>
            <a:off x="515816" y="4009292"/>
            <a:ext cx="22955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785786" y="142852"/>
            <a:ext cx="783101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70C0"/>
                </a:solidFill>
                <a:cs typeface="Times New Roman" pitchFamily="18" charset="0"/>
              </a:rPr>
              <a:t>Математическая </a:t>
            </a:r>
            <a:r>
              <a:rPr lang="ru-RU" sz="2400" b="1" dirty="0" smtClean="0">
                <a:solidFill>
                  <a:srgbClr val="0070C0"/>
                </a:solidFill>
                <a:cs typeface="Times New Roman" pitchFamily="18" charset="0"/>
              </a:rPr>
              <a:t>грамотность -  это комплекс </a:t>
            </a:r>
          </a:p>
          <a:p>
            <a:pPr algn="ctr"/>
            <a:r>
              <a:rPr lang="ru-RU" sz="2400" b="1" dirty="0" smtClean="0">
                <a:solidFill>
                  <a:srgbClr val="0070C0"/>
                </a:solidFill>
                <a:cs typeface="Times New Roman" pitchFamily="18" charset="0"/>
              </a:rPr>
              <a:t>3 компонентов: </a:t>
            </a:r>
            <a:endParaRPr lang="ru-RU" sz="2400" dirty="0">
              <a:solidFill>
                <a:srgbClr val="0070C0"/>
              </a:solidFill>
              <a:cs typeface="Times New Roman" pitchFamily="18" charset="0"/>
            </a:endParaRPr>
          </a:p>
        </p:txBody>
      </p:sp>
      <p:pic>
        <p:nvPicPr>
          <p:cNvPr id="10" name="Рисунок 9"/>
          <p:cNvPicPr/>
          <p:nvPr/>
        </p:nvPicPr>
        <p:blipFill>
          <a:blip r:embed="rId2" cstate="print">
            <a:extLst>
              <a:ext uri="{28A0092B-C50C-407E-A947-70E740481C1C}">
                <a14:useLocalDpi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c="http://schemas.openxmlformats.org/markup-compatibility/2006" xmlns:wpc="http://schemas.microsoft.com/office/word/2010/wordprocessingCanvas" xmlns="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857224" y="1571612"/>
            <a:ext cx="3500462" cy="2071702"/>
          </a:xfrm>
          <a:prstGeom prst="rect">
            <a:avLst/>
          </a:prstGeom>
          <a:noFill/>
        </p:spPr>
      </p:pic>
      <p:pic>
        <p:nvPicPr>
          <p:cNvPr id="12" name="Picture 2"/>
          <p:cNvPicPr/>
          <p:nvPr/>
        </p:nvPicPr>
        <p:blipFill>
          <a:blip r:embed="rId3" cstate="print">
            <a:extLst>
              <a:ext uri="{28A0092B-C50C-407E-A947-70E740481C1C}">
                <a14:useLocalDpi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c="http://schemas.openxmlformats.org/markup-compatibility/2006" xmlns:wpc="http://schemas.microsoft.com/office/word/2010/wordprocessingCanvas" xmlns="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5072066" y="1571612"/>
            <a:ext cx="3420430" cy="2286016"/>
          </a:xfrm>
          <a:prstGeom prst="rect">
            <a:avLst/>
          </a:prstGeom>
          <a:noFill/>
          <a:ln>
            <a:noFill/>
          </a:ln>
          <a:extLst/>
        </p:spPr>
      </p:pic>
      <p:pic>
        <p:nvPicPr>
          <p:cNvPr id="13" name="Picture 4" descr="https://ds04.infourok.ru/uploads/ex/0fee/00049045-e02442f3/img14.jpg"/>
          <p:cNvPicPr/>
          <p:nvPr/>
        </p:nvPicPr>
        <p:blipFill>
          <a:blip r:embed="rId4" cstate="print">
            <a:extLst>
              <a:ext uri="{28A0092B-C50C-407E-A947-70E740481C1C}">
                <a14:useLocalDpi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c="http://schemas.openxmlformats.org/markup-compatibility/2006" xmlns:wpc="http://schemas.microsoft.com/office/word/2010/wordprocessingCanvas" xmlns="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1142976" y="3857628"/>
            <a:ext cx="3230880" cy="2773680"/>
          </a:xfrm>
          <a:prstGeom prst="rect">
            <a:avLst/>
          </a:prstGeom>
          <a:noFill/>
          <a:extLst/>
        </p:spPr>
      </p:pic>
      <p:pic>
        <p:nvPicPr>
          <p:cNvPr id="14" name="Picture 2" descr="http://900igr.net/up/datas/134279/026.jpg"/>
          <p:cNvPicPr/>
          <p:nvPr/>
        </p:nvPicPr>
        <p:blipFill>
          <a:blip r:embed="rId5" cstate="print">
            <a:extLst>
              <a:ext uri="{28A0092B-C50C-407E-A947-70E740481C1C}">
                <a14:useLocalDpi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c="http://schemas.openxmlformats.org/markup-compatibility/2006" xmlns:wpc="http://schemas.microsoft.com/office/word/2010/wordprocessingCanvas" xmlns="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5072066" y="4214818"/>
            <a:ext cx="3284220" cy="2377440"/>
          </a:xfrm>
          <a:prstGeom prst="rect">
            <a:avLst/>
          </a:prstGeom>
          <a:noFill/>
          <a:extLst/>
        </p:spPr>
      </p:pic>
    </p:spTree>
    <p:extLst>
      <p:ext uri="{BB962C8B-B14F-4D97-AF65-F5344CB8AC3E}">
        <p14:creationId xmlns:p14="http://schemas.microsoft.com/office/powerpoint/2010/main" xmlns="" val="1724252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extBox 30"/>
          <p:cNvSpPr txBox="1"/>
          <p:nvPr/>
        </p:nvSpPr>
        <p:spPr>
          <a:xfrm>
            <a:off x="714348" y="1357298"/>
            <a:ext cx="80889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3 </a:t>
            </a:r>
            <a:r>
              <a:rPr lang="ru-RU" sz="2800" b="1" dirty="0" smtClean="0">
                <a:solidFill>
                  <a:srgbClr val="FF0000"/>
                </a:solidFill>
              </a:rPr>
              <a:t>компонент 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714349" y="2000240"/>
            <a:ext cx="8001056" cy="4985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/>
              <a:t>1.Прочитайте </a:t>
            </a:r>
            <a:r>
              <a:rPr lang="ru-RU" sz="1200" b="1" dirty="0" smtClean="0"/>
              <a:t>словесные формулировки числовых выражений. Запишите их с помощью цифр и знаков действий и найдите их значения.</a:t>
            </a:r>
          </a:p>
          <a:p>
            <a:r>
              <a:rPr lang="ru-RU" sz="1200" i="1" dirty="0" smtClean="0"/>
              <a:t>К четырём прибавить два, а затем из суммы вычесть два.</a:t>
            </a:r>
            <a:endParaRPr lang="ru-RU" sz="1200" dirty="0" smtClean="0"/>
          </a:p>
          <a:p>
            <a:r>
              <a:rPr lang="ru-RU" sz="1200" dirty="0" smtClean="0"/>
              <a:t> </a:t>
            </a:r>
            <a:r>
              <a:rPr lang="ru-RU" sz="1200" dirty="0" smtClean="0"/>
              <a:t>2</a:t>
            </a:r>
            <a:r>
              <a:rPr lang="ru-RU" sz="1200" b="1" dirty="0" smtClean="0"/>
              <a:t>. Игра  </a:t>
            </a:r>
            <a:r>
              <a:rPr lang="ru-RU" sz="1200" b="1" dirty="0" smtClean="0"/>
              <a:t>«Сюрпризный конверт»</a:t>
            </a:r>
          </a:p>
          <a:p>
            <a:r>
              <a:rPr lang="ru-RU" sz="1200" dirty="0" smtClean="0"/>
              <a:t>11-9  12-8   16-7   8+7   5+6   9+4</a:t>
            </a:r>
            <a:endParaRPr lang="ru-RU" sz="1200" dirty="0" smtClean="0"/>
          </a:p>
          <a:p>
            <a:r>
              <a:rPr lang="ru-RU" sz="1200" dirty="0" smtClean="0"/>
              <a:t>    Учащимся даётся задание записать данные числовые выражения в тетрадь и найти их значения. Затем из «сюрпризного конверта» дети достают карточку со словесными формулировками данных числовых выражений. </a:t>
            </a:r>
            <a:endParaRPr lang="ru-RU" sz="1200" dirty="0" smtClean="0"/>
          </a:p>
          <a:p>
            <a:r>
              <a:rPr lang="ru-RU" sz="1200" dirty="0" smtClean="0"/>
              <a:t>Им </a:t>
            </a:r>
            <a:r>
              <a:rPr lang="ru-RU" sz="1200" dirty="0" smtClean="0"/>
              <a:t>необходимо отметить знаком «+» те формулировки, которые соответствуют данным числовым </a:t>
            </a:r>
            <a:r>
              <a:rPr lang="ru-RU" sz="1200" dirty="0" smtClean="0"/>
              <a:t>выражениям: Из </a:t>
            </a:r>
            <a:r>
              <a:rPr lang="ru-RU" sz="1200" dirty="0" smtClean="0"/>
              <a:t>одиннадцати вычесть </a:t>
            </a:r>
            <a:r>
              <a:rPr lang="ru-RU" sz="1200" dirty="0" smtClean="0"/>
              <a:t>девять.  Сумма </a:t>
            </a:r>
            <a:r>
              <a:rPr lang="ru-RU" sz="1200" dirty="0" smtClean="0"/>
              <a:t>чисел восьми и </a:t>
            </a:r>
            <a:r>
              <a:rPr lang="ru-RU" sz="1200" dirty="0" smtClean="0"/>
              <a:t>семи и т.д. </a:t>
            </a:r>
            <a:endParaRPr lang="ru-RU" sz="1200" dirty="0" smtClean="0"/>
          </a:p>
          <a:p>
            <a:pPr marL="342900" indent="-342900"/>
            <a:r>
              <a:rPr lang="ru-RU" sz="1200" dirty="0" smtClean="0"/>
              <a:t>3. </a:t>
            </a:r>
            <a:r>
              <a:rPr lang="ru-RU" sz="1200" b="1" dirty="0" smtClean="0"/>
              <a:t>Игра </a:t>
            </a:r>
            <a:r>
              <a:rPr lang="ru-RU" sz="1200" b="1" dirty="0" smtClean="0"/>
              <a:t>«Верно ли что?» </a:t>
            </a:r>
            <a:r>
              <a:rPr lang="ru-RU" sz="1200" dirty="0" smtClean="0"/>
              <a:t>Ребятам предлагается словесная формулировка высказывания, которую нужно перевести в знаковую форму, затем определить ложность данных высказываний.</a:t>
            </a:r>
          </a:p>
          <a:p>
            <a:pPr marL="342900" lvl="0" indent="-342900"/>
            <a:r>
              <a:rPr lang="ru-RU" sz="1200" b="1" dirty="0" smtClean="0"/>
              <a:t>4.Назвать </a:t>
            </a:r>
            <a:r>
              <a:rPr lang="ru-RU" sz="1200" b="1" dirty="0" smtClean="0"/>
              <a:t>слова, противоположные по значению.</a:t>
            </a:r>
          </a:p>
          <a:p>
            <a:r>
              <a:rPr lang="ru-RU" sz="1200" dirty="0" smtClean="0"/>
              <a:t>Прямая -    </a:t>
            </a:r>
            <a:r>
              <a:rPr lang="ru-RU" sz="1200" dirty="0" smtClean="0"/>
              <a:t>	Равенство </a:t>
            </a:r>
            <a:r>
              <a:rPr lang="ru-RU" sz="1200" dirty="0" smtClean="0"/>
              <a:t>-   Четное -     Много -</a:t>
            </a:r>
            <a:r>
              <a:rPr lang="ru-RU" sz="1200" dirty="0" smtClean="0"/>
              <a:t>	Сложение -</a:t>
            </a:r>
          </a:p>
          <a:p>
            <a:r>
              <a:rPr lang="ru-RU" sz="1200" b="1" dirty="0" smtClean="0"/>
              <a:t>5. Опрокинутые </a:t>
            </a:r>
            <a:r>
              <a:rPr lang="ru-RU" sz="1200" b="1" dirty="0" smtClean="0"/>
              <a:t>слова</a:t>
            </a:r>
          </a:p>
          <a:p>
            <a:r>
              <a:rPr lang="ru-RU" sz="1200" dirty="0" smtClean="0"/>
              <a:t>Ученикам  предлагался комплект слов, в которых буквы перепутаны местами. Нужно восстановить типичный порядок </a:t>
            </a:r>
            <a:r>
              <a:rPr lang="ru-RU" sz="1200" dirty="0" smtClean="0"/>
              <a:t>слов. УМАСМ – СУММА.    АЕМОСЛАГЕ </a:t>
            </a:r>
            <a:r>
              <a:rPr lang="ru-RU" sz="1200" dirty="0" smtClean="0"/>
              <a:t>(слагаемое</a:t>
            </a:r>
            <a:r>
              <a:rPr lang="ru-RU" sz="1200" dirty="0" smtClean="0"/>
              <a:t>)</a:t>
            </a:r>
            <a:r>
              <a:rPr lang="ru-RU" sz="1200" dirty="0" smtClean="0"/>
              <a:t>	ЧИТАВЫЕМОЕ (вычитаемое</a:t>
            </a:r>
            <a:r>
              <a:rPr lang="ru-RU" sz="1200" dirty="0" smtClean="0"/>
              <a:t>). КРАТВАД </a:t>
            </a:r>
            <a:r>
              <a:rPr lang="ru-RU" sz="1200" dirty="0" smtClean="0"/>
              <a:t>(</a:t>
            </a:r>
            <a:r>
              <a:rPr lang="ru-RU" sz="1200" dirty="0" smtClean="0"/>
              <a:t>квадрат) УГОТЬРЕНИК </a:t>
            </a:r>
            <a:r>
              <a:rPr lang="ru-RU" sz="1200" dirty="0" smtClean="0"/>
              <a:t>(</a:t>
            </a:r>
            <a:r>
              <a:rPr lang="ru-RU" sz="1200" dirty="0" smtClean="0"/>
              <a:t>треугольник) РЕЗОТОК </a:t>
            </a:r>
            <a:r>
              <a:rPr lang="ru-RU" sz="1200" dirty="0" smtClean="0"/>
              <a:t>(отрезок).</a:t>
            </a:r>
          </a:p>
          <a:p>
            <a:r>
              <a:rPr lang="ru-RU" sz="1200" dirty="0" smtClean="0"/>
              <a:t> </a:t>
            </a:r>
            <a:r>
              <a:rPr lang="ru-RU" sz="1200" b="1" dirty="0" smtClean="0"/>
              <a:t>6.  </a:t>
            </a:r>
            <a:r>
              <a:rPr lang="ru-RU" sz="1200" b="1" dirty="0" smtClean="0"/>
              <a:t>«Терминологическая викторина»:</a:t>
            </a:r>
          </a:p>
          <a:p>
            <a:r>
              <a:rPr lang="ru-RU" sz="1200" dirty="0" smtClean="0"/>
              <a:t>- Линия</a:t>
            </a:r>
            <a:r>
              <a:rPr lang="ru-RU" sz="1200" dirty="0" smtClean="0"/>
              <a:t>, которую невозможно свернуть? (прямая)</a:t>
            </a:r>
          </a:p>
          <a:p>
            <a:r>
              <a:rPr lang="ru-RU" sz="1200" dirty="0" smtClean="0"/>
              <a:t>- Оценка </a:t>
            </a:r>
            <a:r>
              <a:rPr lang="ru-RU" sz="1200" dirty="0" smtClean="0"/>
              <a:t>плохого ученика? (два)</a:t>
            </a:r>
          </a:p>
          <a:p>
            <a:r>
              <a:rPr lang="ru-RU" sz="1200" dirty="0" smtClean="0"/>
              <a:t>-  </a:t>
            </a:r>
            <a:r>
              <a:rPr lang="ru-RU" sz="1200" dirty="0" smtClean="0"/>
              <a:t>Часть прямой, но не луч. (отрезок)</a:t>
            </a:r>
          </a:p>
          <a:p>
            <a:r>
              <a:rPr lang="ru-RU" sz="1200" dirty="0" smtClean="0"/>
              <a:t>- Ребус</a:t>
            </a:r>
            <a:r>
              <a:rPr lang="ru-RU" sz="1200" dirty="0" smtClean="0"/>
              <a:t>: в букве О число 7. (восемь)</a:t>
            </a:r>
          </a:p>
          <a:p>
            <a:r>
              <a:rPr lang="ru-RU" sz="1200" dirty="0" smtClean="0"/>
              <a:t>- Единица </a:t>
            </a:r>
            <a:r>
              <a:rPr lang="ru-RU" sz="1200" dirty="0" smtClean="0"/>
              <a:t>измерения длины, равная 100 см (метр)</a:t>
            </a:r>
          </a:p>
          <a:p>
            <a:r>
              <a:rPr lang="ru-RU" sz="1200" dirty="0" smtClean="0"/>
              <a:t>- Прямоугольник</a:t>
            </a:r>
            <a:r>
              <a:rPr lang="ru-RU" sz="1200" dirty="0" smtClean="0"/>
              <a:t>, у которого все стороны равны. (квадрат)</a:t>
            </a:r>
          </a:p>
          <a:p>
            <a:r>
              <a:rPr lang="ru-RU" sz="1200" dirty="0" smtClean="0"/>
              <a:t> </a:t>
            </a:r>
          </a:p>
          <a:p>
            <a:endParaRPr lang="ru-RU" dirty="0"/>
          </a:p>
        </p:txBody>
      </p:sp>
      <p:sp>
        <p:nvSpPr>
          <p:cNvPr id="8194" name="Rectangle 2"/>
          <p:cNvSpPr>
            <a:spLocks noChangeArrowheads="1"/>
          </p:cNvSpPr>
          <p:nvPr/>
        </p:nvSpPr>
        <p:spPr bwMode="auto">
          <a:xfrm>
            <a:off x="515816" y="4009292"/>
            <a:ext cx="22955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785786" y="142852"/>
            <a:ext cx="783101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70C0"/>
                </a:solidFill>
                <a:cs typeface="Times New Roman" pitchFamily="18" charset="0"/>
              </a:rPr>
              <a:t>Математическая </a:t>
            </a:r>
            <a:r>
              <a:rPr lang="ru-RU" sz="2400" b="1" dirty="0" smtClean="0">
                <a:solidFill>
                  <a:srgbClr val="0070C0"/>
                </a:solidFill>
                <a:cs typeface="Times New Roman" pitchFamily="18" charset="0"/>
              </a:rPr>
              <a:t>грамотность -  это комплекс </a:t>
            </a:r>
          </a:p>
          <a:p>
            <a:pPr algn="ctr"/>
            <a:r>
              <a:rPr lang="ru-RU" sz="2400" b="1" dirty="0" smtClean="0">
                <a:solidFill>
                  <a:srgbClr val="0070C0"/>
                </a:solidFill>
                <a:cs typeface="Times New Roman" pitchFamily="18" charset="0"/>
              </a:rPr>
              <a:t>3 компонентов: </a:t>
            </a:r>
            <a:endParaRPr lang="ru-RU" sz="2400" dirty="0">
              <a:solidFill>
                <a:srgbClr val="0070C0"/>
              </a:solidFill>
              <a:cs typeface="Times New Roman" pitchFamily="18" charset="0"/>
            </a:endParaRPr>
          </a:p>
        </p:txBody>
      </p:sp>
      <p:pic>
        <p:nvPicPr>
          <p:cNvPr id="6" name="Picture 3" descr="C:\Users\1\Desktop\ekonom_day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00826" y="714356"/>
            <a:ext cx="1643074" cy="1094313"/>
          </a:xfrm>
          <a:prstGeom prst="rect">
            <a:avLst/>
          </a:prstGeom>
          <a:noFill/>
        </p:spPr>
      </p:pic>
      <p:pic>
        <p:nvPicPr>
          <p:cNvPr id="10" name="Picture 5" descr="C:\Users\1\Desktop\billionphotos-186001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57884" y="5214950"/>
            <a:ext cx="2145304" cy="140491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724252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1"/>
          <p:cNvSpPr>
            <a:spLocks noChangeArrowheads="1"/>
          </p:cNvSpPr>
          <p:nvPr/>
        </p:nvSpPr>
        <p:spPr bwMode="auto">
          <a:xfrm>
            <a:off x="3500430" y="214290"/>
            <a:ext cx="2351927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 класс </a:t>
            </a:r>
            <a:endParaRPr kumimoji="0" lang="ru-RU" sz="4800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42844" y="1142984"/>
            <a:ext cx="785818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447675" algn="l"/>
              </a:tabLst>
            </a:pPr>
            <a:endParaRPr lang="ru-RU" sz="2000" dirty="0" smtClean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shape1025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1571612"/>
            <a:ext cx="3315286" cy="24912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shape1026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71934" y="1357298"/>
            <a:ext cx="4473575" cy="1228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shape1027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357290" y="5286388"/>
            <a:ext cx="4437380" cy="12103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571473" y="1142984"/>
            <a:ext cx="39290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Нестандартные задачи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1571604" y="4786322"/>
            <a:ext cx="39290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Задачи с избыточными данными</a:t>
            </a:r>
            <a:endParaRPr lang="ru-RU" dirty="0"/>
          </a:p>
        </p:txBody>
      </p:sp>
      <p:pic>
        <p:nvPicPr>
          <p:cNvPr id="11" name="Рисунок 10" descr="img10.jp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>
          <a:xfrm>
            <a:off x="5357818" y="3000372"/>
            <a:ext cx="3264940" cy="21431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928926" y="428604"/>
            <a:ext cx="235192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dirty="0" smtClean="0">
                <a:solidFill>
                  <a:srgbClr val="0070C0"/>
                </a:solidFill>
              </a:rPr>
              <a:t>2 класс </a:t>
            </a:r>
            <a:endParaRPr lang="ru-RU" sz="3600" dirty="0">
              <a:solidFill>
                <a:srgbClr val="0070C0"/>
              </a:solidFill>
            </a:endParaRPr>
          </a:p>
        </p:txBody>
      </p:sp>
      <p:pic>
        <p:nvPicPr>
          <p:cNvPr id="5" name="Рисунок 4" descr="C:\Users\елена\Desktop\000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2143116"/>
            <a:ext cx="4000528" cy="3143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3214686"/>
            <a:ext cx="3857652" cy="32547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500034" y="1285860"/>
            <a:ext cx="807249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/>
              <a:t>Задания  занимательного характера на развитие  логического, алгоритмического, пространственного мышления, внимания.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54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A20000"/>
      </a:hlink>
      <a:folHlink>
        <a:srgbClr val="FBD5B5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1416</TotalTime>
  <Words>790</Words>
  <Application>Microsoft Office PowerPoint</Application>
  <PresentationFormat>Экран (4:3)</PresentationFormat>
  <Paragraphs>144</Paragraphs>
  <Slides>20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4" baseType="lpstr">
      <vt:lpstr>Arial</vt:lpstr>
      <vt:lpstr>Times New Roman</vt:lpstr>
      <vt:lpstr>Calibri</vt:lpstr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1-я модель. Фишки.(  1 класс)</vt:lpstr>
      <vt:lpstr>2-я модель. Цветные фигуры.</vt:lpstr>
      <vt:lpstr>3-я модель. Работа с машиной.</vt:lpstr>
      <vt:lpstr>Слайд 16</vt:lpstr>
      <vt:lpstr>Слайд 17</vt:lpstr>
      <vt:lpstr>Слайд 18</vt:lpstr>
      <vt:lpstr>Слайд 19</vt:lpstr>
      <vt:lpstr>Слайд 20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Елена</dc:creator>
  <cp:lastModifiedBy>1</cp:lastModifiedBy>
  <cp:revision>128</cp:revision>
  <dcterms:created xsi:type="dcterms:W3CDTF">2013-08-23T08:38:35Z</dcterms:created>
  <dcterms:modified xsi:type="dcterms:W3CDTF">2022-09-25T17:07:46Z</dcterms:modified>
</cp:coreProperties>
</file>