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0" r:id="rId1"/>
  </p:sldMasterIdLst>
  <p:sldIdLst>
    <p:sldId id="256" r:id="rId2"/>
    <p:sldId id="257" r:id="rId3"/>
    <p:sldId id="300" r:id="rId4"/>
    <p:sldId id="276" r:id="rId5"/>
    <p:sldId id="260" r:id="rId6"/>
    <p:sldId id="272" r:id="rId7"/>
    <p:sldId id="301" r:id="rId8"/>
    <p:sldId id="279" r:id="rId9"/>
    <p:sldId id="262" r:id="rId10"/>
    <p:sldId id="281" r:id="rId11"/>
    <p:sldId id="283" r:id="rId12"/>
    <p:sldId id="263" r:id="rId13"/>
    <p:sldId id="286" r:id="rId14"/>
    <p:sldId id="265" r:id="rId15"/>
    <p:sldId id="267" r:id="rId16"/>
    <p:sldId id="288" r:id="rId17"/>
    <p:sldId id="302" r:id="rId18"/>
    <p:sldId id="274" r:id="rId19"/>
    <p:sldId id="293" r:id="rId20"/>
    <p:sldId id="266" r:id="rId21"/>
    <p:sldId id="295" r:id="rId22"/>
    <p:sldId id="296" r:id="rId23"/>
    <p:sldId id="298" r:id="rId24"/>
    <p:sldId id="271" r:id="rId2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954" y="-7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69950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89940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8301555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828941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516184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7814323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625994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677712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57223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5126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94619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483669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41629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0727108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21144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69987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5965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C75C6C2-9C35-4079-842F-A672CDFEE33E}" type="datetimeFigureOut">
              <a:rPr lang="ru-RU" smtClean="0"/>
              <a:pPr/>
              <a:t>21.10.2022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EF5AB35-6818-4132-8DCB-38C26D5A081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50364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24ADE99-EADD-4F1D-AA77-D423A0C3D5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92398" y="1677971"/>
            <a:ext cx="6815669" cy="1747154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Формирование </a:t>
            </a:r>
            <a:b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</a:t>
            </a: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ункциональной грамотности </a:t>
            </a:r>
            <a:br>
              <a:rPr lang="ru-RU" sz="3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</a:t>
            </a:r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уроках английского языка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9C0B2D06-3F80-4D2A-9CBE-151C6570765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6366" y="4324027"/>
            <a:ext cx="4138048" cy="1038387"/>
          </a:xfrm>
        </p:spPr>
        <p:txBody>
          <a:bodyPr>
            <a:normAutofit fontScale="92500"/>
          </a:bodyPr>
          <a:lstStyle/>
          <a:p>
            <a:r>
              <a:rPr lang="ru-RU" b="1" dirty="0" smtClean="0"/>
              <a:t>Уразайкина Екатерина Евгеньевна</a:t>
            </a:r>
          </a:p>
          <a:p>
            <a:r>
              <a:rPr lang="ru-RU" b="1" dirty="0" smtClean="0"/>
              <a:t>МБОУ «Лянторская СОШ №5»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361061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математической грамотности 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4032" y="1988840"/>
            <a:ext cx="517898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29898" y="2588217"/>
            <a:ext cx="502145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Данное </a:t>
            </a: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упражнение предлагается в учебнике «</a:t>
            </a: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Rainbow English</a:t>
            </a: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</a:t>
            </a:r>
            <a:r>
              <a:rPr lang="en-US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</a:t>
            </a: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класс. Здесь необходимо решить примеры и записать их.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04664"/>
            <a:ext cx="11343051" cy="100811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математической грамотности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81344" y="1456841"/>
            <a:ext cx="5287402" cy="2092271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lvl="0">
              <a:buNone/>
            </a:pPr>
            <a:endParaRPr lang="ru-RU" i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данном упражнении необходимо  ответить на вопросы определив правильное время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30133" y="3314076"/>
            <a:ext cx="4992555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t="6111" r="2713"/>
          <a:stretch>
            <a:fillRect/>
          </a:stretch>
        </p:blipFill>
        <p:spPr bwMode="auto">
          <a:xfrm>
            <a:off x="607894" y="1875294"/>
            <a:ext cx="5560431" cy="412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8E53518-9DC0-4A22-B6C2-2495AA09E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Финансовая грамотность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3054E710-A8AF-4900-A710-07A44A4254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Финансовая грамотность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включает знание и понимание финансовых терминов, понятий и финансовых рисков, а также навыки, мотивацию и уверенность, необходимые для принятия эффективных решений в разнообразных финансовых ситуациях, способствующих улучшению финансового благополучия личности и общества, а также возможности участия в экономической жизни.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5272408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92" y="476672"/>
            <a:ext cx="10972800" cy="1553606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финансовой грамотности  на примере упражнений из учебника «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Forward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 Вербицкая М.Б. 6 класс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07390" y="2560320"/>
            <a:ext cx="5009362" cy="3310128"/>
          </a:xfrm>
        </p:spPr>
        <p:txBody>
          <a:bodyPr/>
          <a:lstStyle/>
          <a:p>
            <a:pPr>
              <a:buNone/>
            </a:pP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Необходимо составить </a:t>
            </a:r>
            <a:r>
              <a:rPr lang="ru-RU" sz="2800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диалог между покупателем и продавцом в магазине одежды, используя картинки. Цена указана на товаре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5" name="Picture 4" descr="D:\Администратор\Desktop\20221021_21485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5605" t="9957" r="31990" b="4459"/>
          <a:stretch>
            <a:fillRect/>
          </a:stretch>
        </p:blipFill>
        <p:spPr bwMode="auto">
          <a:xfrm>
            <a:off x="6238506" y="2269715"/>
            <a:ext cx="5384800" cy="41539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8B1D5F4-3541-4245-A884-51D0E809FA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Естественнонаучная грамотность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D694EC5-F6A2-4DE6-9372-E41D1803F6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just"/>
            <a:r>
              <a:rPr lang="ru-RU" sz="2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Естественнонаучная грамотность</a:t>
            </a:r>
            <a:r>
              <a:rPr lang="ru-RU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способность человека занимать активную гражданскую позицию по вопросам, связанным с естественными науками, и его готовность интересоваться естественнонаучными идеями. Естественнонаучно грамотный человек стремится учувствовать в аргументированном обсуждении проблем, относящихся к естественным наукам и технологиям, что требует от него следующих компетентностей: научно объяснять явления, научно интерпретировать данные и доказательства.</a:t>
            </a:r>
            <a:endParaRPr lang="ru-R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2404274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0" name="Picture 62">
            <a:extLst>
              <a:ext uri="{FF2B5EF4-FFF2-40B4-BE49-F238E27FC236}">
                <a16:creationId xmlns="" xmlns:a16="http://schemas.microsoft.com/office/drawing/2014/main" id="{8F30F5F3-109B-4210-BEA0-B74E6FF65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507089">
            <a:off x="375618" y="146265"/>
            <a:ext cx="3087129" cy="4366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Рисунок 29">
            <a:extLst>
              <a:ext uri="{FF2B5EF4-FFF2-40B4-BE49-F238E27FC236}">
                <a16:creationId xmlns="" xmlns:a16="http://schemas.microsoft.com/office/drawing/2014/main" id="{AEAA4883-C81F-4EA2-98B3-8370674FAB1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94628" y="2546211"/>
            <a:ext cx="2795442" cy="4047800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="" xmlns:a16="http://schemas.microsoft.com/office/drawing/2014/main" id="{E7947BAC-82B2-4B7E-ACB5-0D7DD8DBD167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92349" y="57346"/>
            <a:ext cx="3127191" cy="3219254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="" xmlns:a16="http://schemas.microsoft.com/office/drawing/2014/main" id="{23848256-5640-43F4-8A7B-50EF2CAD39B2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63640" y="2437953"/>
            <a:ext cx="3240361" cy="4264315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="" xmlns:a16="http://schemas.microsoft.com/office/drawing/2014/main" id="{11BF8AA6-5851-41BC-BA51-2875A35D8AD8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95966">
            <a:off x="8161033" y="-302690"/>
            <a:ext cx="3226129" cy="4006204"/>
          </a:xfrm>
          <a:prstGeom prst="rect">
            <a:avLst/>
          </a:prstGeom>
        </p:spPr>
      </p:pic>
      <p:sp>
        <p:nvSpPr>
          <p:cNvPr id="37" name="AutoShape 64">
            <a:extLst>
              <a:ext uri="{FF2B5EF4-FFF2-40B4-BE49-F238E27FC236}">
                <a16:creationId xmlns="" xmlns:a16="http://schemas.microsoft.com/office/drawing/2014/main" id="{A4CA46B8-48E2-4BDD-BD25-B057502796C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AutoShape 66">
            <a:extLst>
              <a:ext uri="{FF2B5EF4-FFF2-40B4-BE49-F238E27FC236}">
                <a16:creationId xmlns="" xmlns:a16="http://schemas.microsoft.com/office/drawing/2014/main" id="{123530FA-F6B2-4BAD-AC04-C2EF332EB8A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" name="Рисунок 39">
            <a:extLst>
              <a:ext uri="{FF2B5EF4-FFF2-40B4-BE49-F238E27FC236}">
                <a16:creationId xmlns="" xmlns:a16="http://schemas.microsoft.com/office/drawing/2014/main" id="{2AC0644F-60A7-4EC9-ADEA-2FE27FEF68FD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025417">
            <a:off x="8482209" y="3375934"/>
            <a:ext cx="3240362" cy="3231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56333503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60648"/>
            <a:ext cx="10972800" cy="122413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естественнонаучной грамотности 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УМК «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Rainbow English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O.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В.Афанасьева 5 класс</a:t>
            </a:r>
            <a:endParaRPr lang="ru-RU" sz="2800" dirty="0">
              <a:solidFill>
                <a:srgbClr val="C00000"/>
              </a:solidFill>
            </a:endParaRPr>
          </a:p>
        </p:txBody>
      </p:sp>
      <p:pic>
        <p:nvPicPr>
          <p:cNvPr id="4098" name="Picture 2" descr="D:\Администратор\Desktop\20221020_11540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34232" t="11723" r="17627" b="9825"/>
          <a:stretch>
            <a:fillRect/>
          </a:stretch>
        </p:blipFill>
        <p:spPr bwMode="auto">
          <a:xfrm rot="5400000">
            <a:off x="6783545" y="1671571"/>
            <a:ext cx="3991218" cy="4573271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81924" y="2132856"/>
            <a:ext cx="5414075" cy="324036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данном задании предлагается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ознакомиться</a:t>
            </a:r>
            <a:r>
              <a:rPr lang="en-US" sz="2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c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картой и используя компас, который дан на рисунке  написать ,где располагаются эти города</a:t>
            </a:r>
            <a:endParaRPr lang="ru-RU" sz="2400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04664"/>
            <a:ext cx="10972800" cy="1368152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естественнонаучной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компетентности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примере упражнения из учебника «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Forward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М.Б.Вербицкая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класс</a:t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480043" y="2619213"/>
            <a:ext cx="4492757" cy="88179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>
              <a:buNone/>
            </a:pPr>
            <a:endParaRPr lang="ru-RU" i="1" dirty="0">
              <a:solidFill>
                <a:srgbClr val="FF0000"/>
              </a:solidFill>
            </a:endParaRPr>
          </a:p>
        </p:txBody>
      </p:sp>
      <p:pic>
        <p:nvPicPr>
          <p:cNvPr id="2053" name="Picture 5" descr="D:\Администратор\Desktop\20221021_22111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138" t="4591" r="6929" b="2693"/>
          <a:stretch>
            <a:fillRect/>
          </a:stretch>
        </p:blipFill>
        <p:spPr bwMode="auto">
          <a:xfrm rot="5400000">
            <a:off x="1358696" y="2131884"/>
            <a:ext cx="3731116" cy="4240832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540285" y="2541722"/>
            <a:ext cx="4740291" cy="376759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анном разделе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отображаются проблемы и недопонимания  между родителями и детьми.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чащимся предлагается прослушать диалог и ответить на вопросы, выразить свое мнение по отношению к данным героям</a:t>
            </a: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60C3C5D-76D5-491C-AB42-F80476647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8096" y="631597"/>
            <a:ext cx="7437748" cy="1027522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Глобальная компетентность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70DCFFD-0FBF-48D9-89B6-DD2A053C2A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462" y="2356701"/>
            <a:ext cx="7164371" cy="3940404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Глобальная компетентность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многогранная цель обучения на протяжении всей жизни. Глобально компетентная личность способна изучать местные, глобальные проблемы и вопросы межкультурного взаимодействия, понимать и оценивать различные точки зрения и мировоззрения, успешно и уважительно взаимодействовать с другими, а также действовать ответственно для обеспечения устойчивого развития и коллективного благополучия.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36088FE2-642A-4B8C-AE07-E3F373021F7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703521">
            <a:off x="7501919" y="126060"/>
            <a:ext cx="3006251" cy="401188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BC2AF81-ACFA-44DA-9280-23FD575E69B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127077">
            <a:off x="9049461" y="2048170"/>
            <a:ext cx="2784196" cy="4480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663252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63668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глобальной компетентности на примере упражнения из учебника «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Forward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М.Б.Вербицкая 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 класс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030278"/>
            <a:ext cx="5341749" cy="4324648"/>
          </a:xfrm>
        </p:spPr>
        <p:txBody>
          <a:bodyPr>
            <a:normAutofit/>
          </a:bodyPr>
          <a:lstStyle/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данном разделе описываются проблемы социальных сетей во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 мире.  Конкретно здесь говорится </a:t>
            </a:r>
            <a:r>
              <a:rPr lang="ru-RU" sz="28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 опасных пользователей интернета</a:t>
            </a:r>
            <a:r>
              <a:rPr lang="en-US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3074" name="Picture 2" descr="D:\Администратор\Desktop\20221021_22124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25317" t="21712" b="9345"/>
          <a:stretch>
            <a:fillRect/>
          </a:stretch>
        </p:blipFill>
        <p:spPr bwMode="auto">
          <a:xfrm rot="5400000">
            <a:off x="7254854" y="1808075"/>
            <a:ext cx="4312107" cy="45323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91F85C-0627-4B03-BCDF-A69707820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3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</a:t>
            </a:r>
            <a:r>
              <a:rPr lang="ru-RU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ункциональная грамотность</a:t>
            </a:r>
            <a:endParaRPr lang="ru-RU" sz="32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865D93A-C26A-413D-A8AA-42C45465F1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/>
              <a:t>Функциональная грамотность </a:t>
            </a:r>
            <a:r>
              <a:rPr lang="ru-RU" dirty="0"/>
              <a:t>рассматривается, как способность использовать все постоянно приобретаемые в жизни знания, умения и навыки для решения максимально широкого диапазона жизненных задач в различных сферах человеческой деятельности, общения и социальных отношений.</a:t>
            </a:r>
          </a:p>
          <a:p>
            <a:pPr algn="just"/>
            <a:r>
              <a:rPr lang="ru-RU" b="1" dirty="0"/>
              <a:t>Функционально грамотная личность </a:t>
            </a:r>
            <a:r>
              <a:rPr lang="ru-RU" dirty="0"/>
              <a:t>– это человек, ориентирующийся в мире и действующий в соответствии с общественными ценностями, ожиданиями и интересами.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360149017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A526F52-9544-4EF6-83E3-0BEA5DD9C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6694" y="461914"/>
            <a:ext cx="4920792" cy="1824086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Креативное мышление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EDB306E-744F-460C-B682-EB975FF34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2998" y="2556932"/>
            <a:ext cx="5203596" cy="3318936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Креативное мышление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способность продуктивно участвовать в процессе выработки, оценки и совершенствовании идей, направленных на получение инновационных и эффективных решений, и/или эффектного выражения воображения.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4D7B8F7C-4F3E-402B-95C2-3B5C1A06CAE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669449">
            <a:off x="6540857" y="770315"/>
            <a:ext cx="3499368" cy="15711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D936A16-6F1C-41AF-8B9D-9649076A0B32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88950" y="1711575"/>
            <a:ext cx="2543725" cy="331893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38A6BB0C-06E8-41E8-986F-B45799F417F5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627611">
            <a:off x="6363757" y="3655974"/>
            <a:ext cx="2856321" cy="2014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3245880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403" y="404664"/>
            <a:ext cx="7045248" cy="91269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реативное мышление</a:t>
            </a:r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разделе «</a:t>
            </a:r>
            <a:r>
              <a:rPr lang="en-US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Family members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 Учебник  под редакцией М.Б Вербицкая за  6 класс  предлагается 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ознакомиться с 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письмом Максима ,где он рассказывает о  совей семье. В 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качестве креативного задания </a:t>
            </a:r>
            <a:r>
              <a:rPr lang="ru-RU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предлагается подготовить проект «Древо моей семьи»</a:t>
            </a:r>
            <a:endParaRPr lang="ru-RU" i="1" dirty="0"/>
          </a:p>
        </p:txBody>
      </p:sp>
      <p:pic>
        <p:nvPicPr>
          <p:cNvPr id="4099" name="Picture 3" descr="D:\Администратор\Desktop\6ee53c0562469f5451f248d866d3c91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0304" y="980728"/>
            <a:ext cx="4521696" cy="3391272"/>
          </a:xfrm>
          <a:prstGeom prst="rect">
            <a:avLst/>
          </a:prstGeom>
          <a:noFill/>
        </p:spPr>
      </p:pic>
      <p:pic>
        <p:nvPicPr>
          <p:cNvPr id="4098" name="Picture 2" descr="D:\Администратор\Desktop\29813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9990" y="3552622"/>
            <a:ext cx="3374557" cy="33053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476672"/>
            <a:ext cx="10972800" cy="79208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Функциональная грамотность 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это умение применить полученные знания иностранного языка на практике, т.е. уметь свободно общаться: говорить, читать и писать на иностранном языке. Это способность использования полученных на уроках знаний, умений и навыков в рамках взаимодействия с социумом: написать письмо, заполнить резюме или анкету, открыть счет в банке.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Прямая со стрелкой 7"/>
          <p:cNvCxnSpPr/>
          <p:nvPr/>
        </p:nvCxnSpPr>
        <p:spPr>
          <a:xfrm rot="16200000" flipH="1">
            <a:off x="6441284" y="2464588"/>
            <a:ext cx="3214711" cy="200026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>
          <a:xfrm>
            <a:off x="2285973" y="500042"/>
            <a:ext cx="6858048" cy="135732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" name="Прямая со стрелкой 3"/>
          <p:cNvCxnSpPr/>
          <p:nvPr/>
        </p:nvCxnSpPr>
        <p:spPr>
          <a:xfrm rot="10800000" flipV="1">
            <a:off x="1428718" y="1643050"/>
            <a:ext cx="1619261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6200000" flipH="1">
            <a:off x="8155796" y="1750207"/>
            <a:ext cx="1785950" cy="17145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endCxn id="38" idx="0"/>
          </p:cNvCxnSpPr>
          <p:nvPr/>
        </p:nvCxnSpPr>
        <p:spPr>
          <a:xfrm flipH="1">
            <a:off x="2952729" y="1857365"/>
            <a:ext cx="1428769" cy="314327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endCxn id="34" idx="0"/>
          </p:cNvCxnSpPr>
          <p:nvPr/>
        </p:nvCxnSpPr>
        <p:spPr>
          <a:xfrm rot="5400000">
            <a:off x="4179083" y="2750339"/>
            <a:ext cx="2071701" cy="428629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3005678" y="642919"/>
            <a:ext cx="619129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   </a:t>
            </a:r>
          </a:p>
          <a:p>
            <a:endParaRPr lang="ru-RU" sz="2800" b="1" i="1" dirty="0"/>
          </a:p>
        </p:txBody>
      </p:sp>
      <p:sp>
        <p:nvSpPr>
          <p:cNvPr id="30" name="TextBox 29"/>
          <p:cNvSpPr txBox="1"/>
          <p:nvPr/>
        </p:nvSpPr>
        <p:spPr>
          <a:xfrm>
            <a:off x="666712" y="3714754"/>
            <a:ext cx="24765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Обучение в малых группах сотрудничества</a:t>
            </a:r>
          </a:p>
          <a:p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761963" y="3786190"/>
            <a:ext cx="2190765" cy="92869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333467" y="5072074"/>
            <a:ext cx="3143272" cy="100013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4762491" y="5143512"/>
            <a:ext cx="3333773" cy="1214446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905235" y="4000504"/>
            <a:ext cx="2190765" cy="92869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8953520" y="3571876"/>
            <a:ext cx="2190765" cy="89535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TextBox 37"/>
          <p:cNvSpPr txBox="1"/>
          <p:nvPr/>
        </p:nvSpPr>
        <p:spPr>
          <a:xfrm>
            <a:off x="1428718" y="5000637"/>
            <a:ext cx="3048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Ролевые и деловые игры проблемной направленности</a:t>
            </a:r>
            <a:endParaRPr lang="ru-RU" dirty="0"/>
          </a:p>
        </p:txBody>
      </p:sp>
      <p:sp>
        <p:nvSpPr>
          <p:cNvPr id="39" name="TextBox 38"/>
          <p:cNvSpPr txBox="1"/>
          <p:nvPr/>
        </p:nvSpPr>
        <p:spPr>
          <a:xfrm>
            <a:off x="4857742" y="5357826"/>
            <a:ext cx="3333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Использование ИКТ и </a:t>
            </a:r>
            <a:r>
              <a:rPr lang="ru-RU" dirty="0" err="1" smtClean="0"/>
              <a:t>разноуровневое</a:t>
            </a:r>
            <a:r>
              <a:rPr lang="ru-RU" dirty="0" smtClean="0"/>
              <a:t> обучение</a:t>
            </a:r>
            <a:endParaRPr lang="ru-RU" dirty="0"/>
          </a:p>
        </p:txBody>
      </p:sp>
      <p:sp>
        <p:nvSpPr>
          <p:cNvPr id="40" name="TextBox 39"/>
          <p:cNvSpPr txBox="1"/>
          <p:nvPr/>
        </p:nvSpPr>
        <p:spPr>
          <a:xfrm>
            <a:off x="4000485" y="4071942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Проектно-исследовательские</a:t>
            </a:r>
            <a:endParaRPr lang="ru-RU" dirty="0"/>
          </a:p>
        </p:txBody>
      </p:sp>
      <p:sp>
        <p:nvSpPr>
          <p:cNvPr id="41" name="TextBox 40"/>
          <p:cNvSpPr txBox="1"/>
          <p:nvPr/>
        </p:nvSpPr>
        <p:spPr>
          <a:xfrm>
            <a:off x="8953520" y="3714752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Драматизация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3143230" y="1000108"/>
            <a:ext cx="68101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Способы достижения ФГ</a:t>
            </a:r>
            <a:endParaRPr lang="ru-RU" dirty="0"/>
          </a:p>
        </p:txBody>
      </p:sp>
      <p:cxnSp>
        <p:nvCxnSpPr>
          <p:cNvPr id="20" name="Прямая со стрелкой 19"/>
          <p:cNvCxnSpPr/>
          <p:nvPr/>
        </p:nvCxnSpPr>
        <p:spPr>
          <a:xfrm rot="5400000">
            <a:off x="1799401" y="1928007"/>
            <a:ext cx="1938350" cy="15113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83582" y="2337713"/>
            <a:ext cx="2190765" cy="928694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285710" y="2571744"/>
            <a:ext cx="1252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Поисковые</a:t>
            </a:r>
            <a:endParaRPr lang="ru-RU" dirty="0"/>
          </a:p>
        </p:txBody>
      </p:sp>
      <p:cxnSp>
        <p:nvCxnSpPr>
          <p:cNvPr id="27" name="Прямая со стрелкой 26"/>
          <p:cNvCxnSpPr/>
          <p:nvPr/>
        </p:nvCxnSpPr>
        <p:spPr>
          <a:xfrm>
            <a:off x="8667768" y="1571612"/>
            <a:ext cx="1524011" cy="71438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9715526" y="2285992"/>
            <a:ext cx="2190765" cy="89535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9906027" y="2571744"/>
            <a:ext cx="22859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Дискуссии </a:t>
            </a:r>
            <a:endParaRPr lang="ru-RU" dirty="0"/>
          </a:p>
        </p:txBody>
      </p:sp>
      <p:cxnSp>
        <p:nvCxnSpPr>
          <p:cNvPr id="28" name="Прямая со стрелкой 27"/>
          <p:cNvCxnSpPr/>
          <p:nvPr/>
        </p:nvCxnSpPr>
        <p:spPr>
          <a:xfrm rot="16200000" flipH="1">
            <a:off x="5000620" y="3238501"/>
            <a:ext cx="3286147" cy="5238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Прямоугольник 43"/>
          <p:cNvSpPr/>
          <p:nvPr/>
        </p:nvSpPr>
        <p:spPr>
          <a:xfrm>
            <a:off x="8477267" y="5072074"/>
            <a:ext cx="2857520" cy="1000132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/>
          <p:cNvSpPr txBox="1"/>
          <p:nvPr/>
        </p:nvSpPr>
        <p:spPr>
          <a:xfrm>
            <a:off x="8763018" y="5072074"/>
            <a:ext cx="26670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Кружковая и внеурочная деятельность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066A1995-0614-43B8-B4BD-B0FBA2C57F4E}"/>
              </a:ext>
            </a:extLst>
          </p:cNvPr>
          <p:cNvSpPr txBox="1"/>
          <p:nvPr/>
        </p:nvSpPr>
        <p:spPr>
          <a:xfrm>
            <a:off x="4181380" y="3136612"/>
            <a:ext cx="4909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xmlns="" val="181271085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1410" y="0"/>
            <a:ext cx="10600841" cy="6858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Особенности заданий для </a:t>
            </a:r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оценки функциональной грамотности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1) задача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поставленная вне предметной области и решаемая с помощью предметных знаний;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2) 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каждом из заданий описывается жизненная ситуация;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3) контекст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заданий близок к проблемным ситуациям, возникающим в повседневной жизни;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требует осознанного выбора модели поведения;</a:t>
            </a:r>
          </a:p>
          <a:p>
            <a:pPr lvl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5)вопросы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изложены простым и ясным языком;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используются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иллюстрации, таблицы, схемы, диаграммы.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8"/>
          <p:cNvGrpSpPr/>
          <p:nvPr/>
        </p:nvGrpSpPr>
        <p:grpSpPr>
          <a:xfrm>
            <a:off x="1115878" y="214290"/>
            <a:ext cx="10011905" cy="6500858"/>
            <a:chOff x="979785" y="71414"/>
            <a:chExt cx="7508928" cy="6500858"/>
          </a:xfrm>
        </p:grpSpPr>
        <p:sp>
          <p:nvSpPr>
            <p:cNvPr id="10" name="Овал 9"/>
            <p:cNvSpPr/>
            <p:nvPr/>
          </p:nvSpPr>
          <p:spPr>
            <a:xfrm>
              <a:off x="1212259" y="1285860"/>
              <a:ext cx="2216733" cy="17145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математическая грамотность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3815973" y="71414"/>
              <a:ext cx="2041910" cy="17145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читательская грамотность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979785" y="3429000"/>
              <a:ext cx="2234894" cy="17145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финансовая грамотность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3357555" y="4857760"/>
              <a:ext cx="2167108" cy="17145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креативное</a:t>
              </a:r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мышление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6072198" y="3571876"/>
              <a:ext cx="2149170" cy="17145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глобальные компетенции 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15" name="Овал 14"/>
            <p:cNvSpPr/>
            <p:nvPr/>
          </p:nvSpPr>
          <p:spPr>
            <a:xfrm>
              <a:off x="5786446" y="1357298"/>
              <a:ext cx="2702267" cy="17145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естественнонаучная грамотность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grpSp>
          <p:nvGrpSpPr>
            <p:cNvPr id="3" name="Группа 13"/>
            <p:cNvGrpSpPr/>
            <p:nvPr/>
          </p:nvGrpSpPr>
          <p:grpSpPr>
            <a:xfrm>
              <a:off x="3143240" y="1857364"/>
              <a:ext cx="2928958" cy="2928958"/>
              <a:chOff x="3143240" y="1857364"/>
              <a:chExt cx="2928958" cy="2928958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3143240" y="1857364"/>
                <a:ext cx="2928958" cy="2928958"/>
              </a:xfrm>
              <a:prstGeom prst="ellipse">
                <a:avLst/>
              </a:prstGeom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286116" y="2428868"/>
                <a:ext cx="2643206" cy="17173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 algn="ctr">
                  <a:spcBef>
                    <a:spcPct val="20000"/>
                  </a:spcBef>
                </a:pPr>
                <a:r>
                  <a:rPr lang="ru-RU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  Направления</a:t>
                </a:r>
              </a:p>
              <a:p>
                <a:pPr marL="342900" lvl="0" indent="-342900" algn="ctr">
                  <a:spcBef>
                    <a:spcPct val="20000"/>
                  </a:spcBef>
                </a:pPr>
                <a:r>
                  <a:rPr lang="ru-RU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 формирования</a:t>
                </a:r>
              </a:p>
              <a:p>
                <a:pPr marL="342900" lvl="0" indent="-342900" algn="ctr">
                  <a:spcBef>
                    <a:spcPct val="20000"/>
                  </a:spcBef>
                </a:pPr>
                <a:r>
                  <a:rPr lang="ru-RU" sz="2400" b="1" dirty="0" smtClean="0">
                    <a:solidFill>
                      <a:prstClr val="black"/>
                    </a:solidFill>
                    <a:latin typeface="Times New Roman" pitchFamily="18" charset="0"/>
                    <a:cs typeface="Times New Roman" pitchFamily="18" charset="0"/>
                  </a:rPr>
                  <a:t>функциональнойграмотности</a:t>
                </a:r>
                <a:endParaRPr lang="ru-RU" sz="24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C63D55-68D6-4377-9D5F-D1D14F4BC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Читательская грамотность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611B7EF-4D2C-4FEB-B120-C84E14BE1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Читательская грамотность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способность человека понимать и использовать письменные тексты, размышлять о них и заниматься чтением для того, чтобы достигать своих целей, расширять свои знания и возможности, участвовать в социальной жизни.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7531508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1C63D55-68D6-4377-9D5F-D1D14F4BC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endParaRPr lang="ru-RU" sz="3200" dirty="0"/>
          </a:p>
        </p:txBody>
      </p:sp>
      <p:pic>
        <p:nvPicPr>
          <p:cNvPr id="7" name="Объект 6">
            <a:extLst>
              <a:ext uri="{FF2B5EF4-FFF2-40B4-BE49-F238E27FC236}">
                <a16:creationId xmlns="" xmlns:a16="http://schemas.microsoft.com/office/drawing/2014/main" id="{62B4E0AD-1739-463C-B413-1E800E91F13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156326">
            <a:off x="7202979" y="1287104"/>
            <a:ext cx="4033885" cy="4098429"/>
          </a:xfr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9E59F63A-9FB6-4BA0-BC41-D8A968130D6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12189" y="263372"/>
            <a:ext cx="4818910" cy="334111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8577E76-64D1-40F1-ABBA-CF7EF9C2E5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183574">
            <a:off x="906957" y="931749"/>
            <a:ext cx="3610465" cy="480914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973FDC13-3603-470B-BDA6-495AB96E4C2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97356" y="3024715"/>
            <a:ext cx="2397288" cy="337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156040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2" y="982133"/>
            <a:ext cx="9601196" cy="86216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</a:t>
            </a:r>
            <a:r>
              <a:rPr lang="ru-RU" b="1" dirty="0" smtClean="0">
                <a:solidFill>
                  <a:srgbClr val="C00000"/>
                </a:solidFill>
              </a:rPr>
              <a:t>ритерии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95401" y="2417736"/>
            <a:ext cx="9940870" cy="3458132"/>
          </a:xfrm>
        </p:spPr>
        <p:txBody>
          <a:bodyPr>
            <a:normAutofit fontScale="92500" lnSpcReduction="10000"/>
          </a:bodyPr>
          <a:lstStyle/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актуальность текста для учащихся;</a:t>
            </a:r>
          </a:p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учет возрастных особенностей группы;</a:t>
            </a:r>
          </a:p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наличие новой (для учащихся) информации;</a:t>
            </a:r>
          </a:p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наличие фактов, понятий, имен, географических названий,</a:t>
            </a:r>
          </a:p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наименований товаров, цифр, дат и т.д.;</a:t>
            </a:r>
          </a:p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  <a:sym typeface="Symbol"/>
              </a:rPr>
              <a:t></a:t>
            </a:r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 наличие иллюстраций, схем, диаграмм; наличие в тексте «фактов и</a:t>
            </a:r>
          </a:p>
          <a:p>
            <a:r>
              <a:rPr lang="ru-RU" sz="2600" i="1" dirty="0" smtClean="0">
                <a:latin typeface="Times New Roman" pitchFamily="18" charset="0"/>
                <a:cs typeface="Times New Roman" pitchFamily="18" charset="0"/>
              </a:rPr>
              <a:t>мнений».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4926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Читательская грамотность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9403" y="1700809"/>
            <a:ext cx="5384800" cy="4135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6864085" y="1920085"/>
            <a:ext cx="4718315" cy="4434840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это умение извлекать информацию из различных источников: СМИ, Интернет, книги, схемы метро, рейтинговые таблицы, объявления на дверях учреждений, названия магазинов, буклеты туристических агентств и </a:t>
            </a:r>
            <a:r>
              <a:rPr lang="ru-RU" b="1" i="1" dirty="0" err="1" smtClean="0">
                <a:solidFill>
                  <a:schemeClr val="tx1"/>
                </a:solidFill>
              </a:rPr>
              <a:t>т.д</a:t>
            </a:r>
            <a:endParaRPr lang="ru-RU" sz="2000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65B9D46-68FA-4E0E-9130-275B2B7172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2" y="593890"/>
            <a:ext cx="9601196" cy="876691"/>
          </a:xfrm>
        </p:spPr>
        <p:txBody>
          <a:bodyPr>
            <a:normAutofit/>
          </a:bodyPr>
          <a:lstStyle/>
          <a:p>
            <a:pPr algn="l"/>
            <a:r>
              <a:rPr lang="ru-RU" sz="32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Математическая грамотность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B6F957B-F01F-48A5-960B-5CE3895C8C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5401" y="1630837"/>
            <a:ext cx="5397630" cy="4245031"/>
          </a:xfrm>
        </p:spPr>
        <p:txBody>
          <a:bodyPr>
            <a:normAutofit/>
          </a:bodyPr>
          <a:lstStyle/>
          <a:p>
            <a:pPr algn="just"/>
            <a:r>
              <a:rPr lang="ru-RU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Математическая грамотность</a:t>
            </a:r>
            <a:r>
              <a:rPr lang="ru-RU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это способность индивидуума проводить математические рассуждения и формулировать, применять, интерпретировать математику для решения проблем в разнообразных контекстах реального мира.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A0BE5B7E-1B1D-43F8-9375-17A541BBA8EA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84015" y="728221"/>
            <a:ext cx="4304116" cy="540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45592850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341</TotalTime>
  <Words>794</Words>
  <Application>Microsoft Office PowerPoint</Application>
  <PresentationFormat>Произвольный</PresentationFormat>
  <Paragraphs>77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Натуральные материалы</vt:lpstr>
      <vt:lpstr>Формирование  функциональной грамотности  на уроках английского языка</vt:lpstr>
      <vt:lpstr>Функциональная грамотность</vt:lpstr>
      <vt:lpstr>Слайд 3</vt:lpstr>
      <vt:lpstr>Слайд 4</vt:lpstr>
      <vt:lpstr>Читательская грамотность</vt:lpstr>
      <vt:lpstr>Слайд 6</vt:lpstr>
      <vt:lpstr>Критерии</vt:lpstr>
      <vt:lpstr>Читательская грамотность</vt:lpstr>
      <vt:lpstr>Математическая грамотность</vt:lpstr>
      <vt:lpstr>Формирование математической грамотности </vt:lpstr>
      <vt:lpstr>Формирование математической грамотности </vt:lpstr>
      <vt:lpstr>Финансовая грамотность</vt:lpstr>
      <vt:lpstr>Формирование финансовой грамотности  на примере упражнений из учебника «Forward»  Вербицкая М.Б. 6 класс</vt:lpstr>
      <vt:lpstr>Естественнонаучная грамотность</vt:lpstr>
      <vt:lpstr>Слайд 15</vt:lpstr>
      <vt:lpstr>Формирование естественнонаучной грамотности   УМК «Rainbow English»  O.В.Афанасьева 5 класс</vt:lpstr>
      <vt:lpstr>     Формирование естественнонаучной компетентности на примере упражнения из учебника «Forward» М.Б.Вербицкая  8 класс   </vt:lpstr>
      <vt:lpstr>Глобальная компетентность</vt:lpstr>
      <vt:lpstr> Формирование глобальной компетентности на примере упражнения из учебника «Forward» М.Б.Вербицкая  9 класс</vt:lpstr>
      <vt:lpstr>Креативное мышление</vt:lpstr>
      <vt:lpstr>Креативное мышление</vt:lpstr>
      <vt:lpstr>Функциональная грамотность 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Функциональная грамотность на уроках английского языка</dc:title>
  <dc:creator>Владлена Чумак</dc:creator>
  <cp:lastModifiedBy>User</cp:lastModifiedBy>
  <cp:revision>17</cp:revision>
  <dcterms:created xsi:type="dcterms:W3CDTF">2020-08-31T03:55:11Z</dcterms:created>
  <dcterms:modified xsi:type="dcterms:W3CDTF">2022-10-21T19:32:15Z</dcterms:modified>
</cp:coreProperties>
</file>